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16"/>
  </p:notesMasterIdLst>
  <p:sldIdLst>
    <p:sldId id="256" r:id="rId2"/>
    <p:sldId id="257" r:id="rId3"/>
    <p:sldId id="258" r:id="rId4"/>
    <p:sldId id="259" r:id="rId5"/>
    <p:sldId id="264" r:id="rId6"/>
    <p:sldId id="267" r:id="rId7"/>
    <p:sldId id="268" r:id="rId8"/>
    <p:sldId id="262" r:id="rId9"/>
    <p:sldId id="263" r:id="rId10"/>
    <p:sldId id="265" r:id="rId11"/>
    <p:sldId id="266"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43"/>
    <p:restoredTop sz="93695"/>
  </p:normalViewPr>
  <p:slideViewPr>
    <p:cSldViewPr snapToGrid="0" snapToObjects="1">
      <p:cViewPr>
        <p:scale>
          <a:sx n="91" d="100"/>
          <a:sy n="91" d="100"/>
        </p:scale>
        <p:origin x="824" y="544"/>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82675-4B3F-FC40-9A6E-DD0665562FB0}" type="datetimeFigureOut">
              <a:rPr lang="en-US" smtClean="0"/>
              <a:t>6/23/19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0CED-F9EB-7540-A379-DA93A14E24BB}" type="slidenum">
              <a:rPr lang="en-US" smtClean="0"/>
              <a:t>‹#›</a:t>
            </a:fld>
            <a:endParaRPr lang="en-US"/>
          </a:p>
        </p:txBody>
      </p:sp>
    </p:spTree>
    <p:extLst>
      <p:ext uri="{BB962C8B-B14F-4D97-AF65-F5344CB8AC3E}">
        <p14:creationId xmlns:p14="http://schemas.microsoft.com/office/powerpoint/2010/main" val="228640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0CED-F9EB-7540-A379-DA93A14E24BB}" type="slidenum">
              <a:rPr lang="en-US" smtClean="0"/>
              <a:t>4</a:t>
            </a:fld>
            <a:endParaRPr lang="en-US"/>
          </a:p>
        </p:txBody>
      </p:sp>
    </p:spTree>
    <p:extLst>
      <p:ext uri="{BB962C8B-B14F-4D97-AF65-F5344CB8AC3E}">
        <p14:creationId xmlns:p14="http://schemas.microsoft.com/office/powerpoint/2010/main" val="471045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791A6C-0BAD-1642-88BB-07226164CB8F}"/>
              </a:ext>
            </a:extLst>
          </p:cNvPr>
          <p:cNvSpPr/>
          <p:nvPr userDrawn="1"/>
        </p:nvSpPr>
        <p:spPr>
          <a:xfrm>
            <a:off x="0" y="0"/>
            <a:ext cx="7622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media.timeout.com/images/105332928/image.jpg">
            <a:extLst>
              <a:ext uri="{FF2B5EF4-FFF2-40B4-BE49-F238E27FC236}">
                <a16:creationId xmlns:a16="http://schemas.microsoft.com/office/drawing/2014/main" id="{5F1D95E2-6311-2A4B-85EB-64412DA2A19D}"/>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10071" r="10261"/>
          <a:stretch/>
        </p:blipFill>
        <p:spPr bwMode="auto">
          <a:xfrm>
            <a:off x="3996647" y="0"/>
            <a:ext cx="8195353"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FCCB46-A704-7246-BC3B-427DE451F725}"/>
              </a:ext>
            </a:extLst>
          </p:cNvPr>
          <p:cNvGrpSpPr/>
          <p:nvPr userDrawn="1"/>
        </p:nvGrpSpPr>
        <p:grpSpPr>
          <a:xfrm>
            <a:off x="3074204" y="-772591"/>
            <a:ext cx="10074567" cy="8468760"/>
            <a:chOff x="3074204" y="-772591"/>
            <a:chExt cx="10074567" cy="8468760"/>
          </a:xfrm>
        </p:grpSpPr>
        <p:grpSp>
          <p:nvGrpSpPr>
            <p:cNvPr id="20" name="Group 19">
              <a:extLst>
                <a:ext uri="{FF2B5EF4-FFF2-40B4-BE49-F238E27FC236}">
                  <a16:creationId xmlns:a16="http://schemas.microsoft.com/office/drawing/2014/main" id="{4A73FC48-CD8F-1247-9D5F-755706CD191D}"/>
                </a:ext>
              </a:extLst>
            </p:cNvPr>
            <p:cNvGrpSpPr/>
            <p:nvPr userDrawn="1"/>
          </p:nvGrpSpPr>
          <p:grpSpPr>
            <a:xfrm rot="873528">
              <a:off x="4142838" y="-772591"/>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a:off x="3074204" y="-192042"/>
              <a:ext cx="10074567" cy="7886344"/>
              <a:chOff x="3074204" y="-192042"/>
              <a:chExt cx="10074567" cy="7886344"/>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3383882" y="-192042"/>
                <a:ext cx="9764889" cy="7886344"/>
              </a:xfrm>
              <a:prstGeom prst="rect">
                <a:avLst/>
              </a:prstGeom>
            </p:spPr>
          </p:pic>
          <p:sp>
            <p:nvSpPr>
              <p:cNvPr id="13" name="Right Triangle 12">
                <a:extLst>
                  <a:ext uri="{FF2B5EF4-FFF2-40B4-BE49-F238E27FC236}">
                    <a16:creationId xmlns:a16="http://schemas.microsoft.com/office/drawing/2014/main" id="{1CFB70A9-52A0-FB4D-83CA-8B0F025446C0}"/>
                  </a:ext>
                </a:extLst>
              </p:cNvPr>
              <p:cNvSpPr/>
              <p:nvPr userDrawn="1"/>
            </p:nvSpPr>
            <p:spPr>
              <a:xfrm flipH="1">
                <a:off x="10424842" y="6082300"/>
                <a:ext cx="1767158"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BBD8BFA5-5FB3-064D-84D2-527A2C2C1090}"/>
                  </a:ext>
                </a:extLst>
              </p:cNvPr>
              <p:cNvSpPr/>
              <p:nvPr userDrawn="1"/>
            </p:nvSpPr>
            <p:spPr>
              <a:xfrm>
                <a:off x="3074204" y="4328212"/>
                <a:ext cx="1430729" cy="25448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4653377" y="-750827"/>
                <a:ext cx="1767158" cy="326881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628BDD43-B188-BF4F-B847-3533E52E6BF1}"/>
                  </a:ext>
                </a:extLst>
              </p:cNvPr>
              <p:cNvSpPr/>
              <p:nvPr userDrawn="1"/>
            </p:nvSpPr>
            <p:spPr>
              <a:xfrm flipH="1" flipV="1">
                <a:off x="11715937" y="-15101"/>
                <a:ext cx="500009"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userDrawn="1">
            <p:ph type="ctrTitle"/>
          </p:nvPr>
        </p:nvSpPr>
        <p:spPr>
          <a:xfrm>
            <a:off x="303612" y="597015"/>
            <a:ext cx="5556529" cy="2865096"/>
          </a:xfrm>
          <a:noFill/>
        </p:spPr>
        <p:txBody>
          <a:bodyPr anchor="b">
            <a:noAutofit/>
          </a:bodyPr>
          <a:lstStyle>
            <a:lvl1pPr algn="l">
              <a:lnSpc>
                <a:spcPct val="70000"/>
              </a:lnSpc>
              <a:defRPr sz="8000" b="1" i="1">
                <a:solidFill>
                  <a:schemeClr val="bg1"/>
                </a:solidFill>
                <a:effectLst/>
                <a:latin typeface="Barlow SemiBold" pitchFamily="2" charset="77"/>
              </a:defRPr>
            </a:lvl1pPr>
          </a:lstStyle>
          <a:p>
            <a:r>
              <a:rPr lang="en-US" dirty="0"/>
              <a:t>Click to edit Master title style</a:t>
            </a:r>
          </a:p>
        </p:txBody>
      </p:sp>
      <p:sp>
        <p:nvSpPr>
          <p:cNvPr id="3" name="Subtitle 2"/>
          <p:cNvSpPr>
            <a:spLocks noGrp="1"/>
          </p:cNvSpPr>
          <p:nvPr userDrawn="1">
            <p:ph type="subTitle" idx="1"/>
          </p:nvPr>
        </p:nvSpPr>
        <p:spPr>
          <a:xfrm>
            <a:off x="303611" y="3538311"/>
            <a:ext cx="3693036" cy="850693"/>
          </a:xfrm>
        </p:spPr>
        <p:txBody>
          <a:bodyPr/>
          <a:lstStyle>
            <a:lvl1pPr marL="0" indent="0" algn="l">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792964416"/>
      </p:ext>
    </p:extLst>
  </p:cSld>
  <p:clrMapOvr>
    <a:masterClrMapping/>
  </p:clrMapOvr>
  <p:transition>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65099" y="1039660"/>
            <a:ext cx="11556787"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715617" y="6418980"/>
            <a:ext cx="11072255" cy="365125"/>
          </a:xfrm>
          <a:prstGeom prst="rect">
            <a:avLst/>
          </a:prstGeom>
        </p:spPr>
        <p:txBody>
          <a:bodyPr/>
          <a:lstStyle>
            <a:lvl1pPr>
              <a:defRPr sz="1400">
                <a:solidFill>
                  <a:schemeClr val="bg1"/>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pic>
        <p:nvPicPr>
          <p:cNvPr id="10" name="Picture 9">
            <a:extLst>
              <a:ext uri="{FF2B5EF4-FFF2-40B4-BE49-F238E27FC236}">
                <a16:creationId xmlns:a16="http://schemas.microsoft.com/office/drawing/2014/main" id="{A8EE19CC-AA89-C44E-A5C8-74E5C39F69CE}"/>
              </a:ext>
            </a:extLst>
          </p:cNvPr>
          <p:cNvPicPr>
            <a:picLocks noChangeAspect="1"/>
          </p:cNvPicPr>
          <p:nvPr userDrawn="1"/>
        </p:nvPicPr>
        <p:blipFill>
          <a:blip r:embed="rId2"/>
          <a:stretch>
            <a:fillRect/>
          </a:stretch>
        </p:blipFill>
        <p:spPr>
          <a:xfrm>
            <a:off x="57567" y="65315"/>
            <a:ext cx="1327759" cy="1327759"/>
          </a:xfrm>
          <a:prstGeom prst="rect">
            <a:avLst/>
          </a:prstGeom>
        </p:spPr>
      </p:pic>
    </p:spTree>
    <p:extLst>
      <p:ext uri="{BB962C8B-B14F-4D97-AF65-F5344CB8AC3E}">
        <p14:creationId xmlns:p14="http://schemas.microsoft.com/office/powerpoint/2010/main" val="962583269"/>
      </p:ext>
    </p:extLst>
  </p:cSld>
  <p:clrMapOvr>
    <a:masterClrMapping/>
  </p:clrMapOvr>
  <p:transition>
    <p:cover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Tree>
    <p:extLst>
      <p:ext uri="{BB962C8B-B14F-4D97-AF65-F5344CB8AC3E}">
        <p14:creationId xmlns:p14="http://schemas.microsoft.com/office/powerpoint/2010/main" val="3639939969"/>
      </p:ext>
    </p:extLst>
  </p:cSld>
  <p:clrMapOvr>
    <a:masterClrMapping/>
  </p:clrMapOvr>
  <p:transition>
    <p:cover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841411E6-99ED-4247-B043-1CF3A9CF3C7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866047008"/>
      </p:ext>
    </p:extLst>
  </p:cSld>
  <p:clrMapOvr>
    <a:masterClrMapping/>
  </p:clrMapOvr>
  <p:transition>
    <p:cover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3"/>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F27ACE17-2141-AA43-841A-6C1E876E6CAE}"/>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2379720396"/>
      </p:ext>
    </p:extLst>
  </p:cSld>
  <p:clrMapOvr>
    <a:masterClrMapping/>
  </p:clrMapOvr>
  <p:transition>
    <p:cover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tx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5B9E0BEF-A4CA-394E-9BD5-35186FD32855}"/>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189696725"/>
      </p:ext>
    </p:extLst>
  </p:cSld>
  <p:clrMapOvr>
    <a:masterClrMapping/>
  </p:clrMapOvr>
  <p:transition>
    <p:cover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4"/>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CFD038C9-8384-8A43-AC0E-F4A17B0C50E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262138880"/>
      </p:ext>
    </p:extLst>
  </p:cSld>
  <p:clrMapOvr>
    <a:masterClrMapping/>
  </p:clrMapOvr>
  <p:transition>
    <p:cover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1D3F4-7CD5-FE44-83A4-276A75C56A7C}"/>
              </a:ext>
            </a:extLst>
          </p:cNvPr>
          <p:cNvPicPr>
            <a:picLocks noChangeAspect="1"/>
          </p:cNvPicPr>
          <p:nvPr userDrawn="1"/>
        </p:nvPicPr>
        <p:blipFill rotWithShape="1">
          <a:blip r:embed="rId2">
            <a:extLst>
              <a:ext uri="{BEBA8EAE-BF5A-486C-A8C5-ECC9F3942E4B}">
                <a14:imgProps xmlns:a14="http://schemas.microsoft.com/office/drawing/2010/main">
                  <a14:imgLayer>
                    <a14:imgEffect>
                      <a14:saturation sat="0"/>
                    </a14:imgEffect>
                    <a14:imgEffect>
                      <a14:brightnessContrast contrast="40000"/>
                    </a14:imgEffect>
                  </a14:imgLayer>
                </a14:imgProps>
              </a:ext>
            </a:extLst>
          </a:blip>
          <a:srcRect l="9671" r="5567"/>
          <a:stretch/>
        </p:blipFill>
        <p:spPr>
          <a:xfrm flipH="1">
            <a:off x="-143118" y="6908"/>
            <a:ext cx="8719558" cy="6858000"/>
          </a:xfrm>
          <a:prstGeom prst="rect">
            <a:avLst/>
          </a:prstGeom>
        </p:spPr>
      </p:pic>
      <p:grpSp>
        <p:nvGrpSpPr>
          <p:cNvPr id="20" name="Group 19">
            <a:extLst>
              <a:ext uri="{FF2B5EF4-FFF2-40B4-BE49-F238E27FC236}">
                <a16:creationId xmlns:a16="http://schemas.microsoft.com/office/drawing/2014/main" id="{4A73FC48-CD8F-1247-9D5F-755706CD191D}"/>
              </a:ext>
            </a:extLst>
          </p:cNvPr>
          <p:cNvGrpSpPr/>
          <p:nvPr userDrawn="1"/>
        </p:nvGrpSpPr>
        <p:grpSpPr>
          <a:xfrm rot="20358087">
            <a:off x="-546500" y="-547670"/>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rot="5400000">
            <a:off x="-948724" y="-938396"/>
            <a:ext cx="9764889" cy="9361063"/>
            <a:chOff x="3383882" y="-1666761"/>
            <a:chExt cx="9764889" cy="9361063"/>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3383882" y="-192042"/>
              <a:ext cx="9764889" cy="7886344"/>
            </a:xfrm>
            <a:prstGeom prst="rect">
              <a:avLst/>
            </a:prstGeom>
          </p:spPr>
        </p:pic>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5815859" y="-2983112"/>
              <a:ext cx="3020500" cy="56532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userDrawn="1">
            <p:ph type="ctrTitle"/>
          </p:nvPr>
        </p:nvSpPr>
        <p:spPr>
          <a:xfrm>
            <a:off x="6317678" y="330093"/>
            <a:ext cx="5556529" cy="2865096"/>
          </a:xfrm>
          <a:noFill/>
        </p:spPr>
        <p:txBody>
          <a:bodyPr anchor="b">
            <a:noAutofit/>
          </a:bodyPr>
          <a:lstStyle>
            <a:lvl1pPr algn="r">
              <a:lnSpc>
                <a:spcPct val="70000"/>
              </a:lnSpc>
              <a:defRPr sz="8000" b="0" i="1">
                <a:solidFill>
                  <a:schemeClr val="bg1"/>
                </a:solidFill>
                <a:effectLst/>
                <a:latin typeface="Barlow Light" pitchFamily="2" charset="77"/>
              </a:defRPr>
            </a:lvl1pPr>
          </a:lstStyle>
          <a:p>
            <a:r>
              <a:rPr lang="en-US" dirty="0"/>
              <a:t>Click to edit Master title style</a:t>
            </a:r>
          </a:p>
        </p:txBody>
      </p:sp>
      <p:sp>
        <p:nvSpPr>
          <p:cNvPr id="3" name="Subtitle 2"/>
          <p:cNvSpPr>
            <a:spLocks noGrp="1"/>
          </p:cNvSpPr>
          <p:nvPr userDrawn="1">
            <p:ph type="subTitle" idx="1"/>
          </p:nvPr>
        </p:nvSpPr>
        <p:spPr>
          <a:xfrm>
            <a:off x="8181171" y="3271389"/>
            <a:ext cx="3693036" cy="850693"/>
          </a:xfrm>
        </p:spPr>
        <p:txBody>
          <a:bodyPr/>
          <a:lstStyle>
            <a:lvl1pPr marL="0" indent="0" algn="r">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Right Triangle 18">
            <a:extLst>
              <a:ext uri="{FF2B5EF4-FFF2-40B4-BE49-F238E27FC236}">
                <a16:creationId xmlns:a16="http://schemas.microsoft.com/office/drawing/2014/main" id="{BDDFCFFA-BC3F-FC4B-B837-50CC7FFBDC7D}"/>
              </a:ext>
            </a:extLst>
          </p:cNvPr>
          <p:cNvSpPr/>
          <p:nvPr userDrawn="1"/>
        </p:nvSpPr>
        <p:spPr>
          <a:xfrm rot="16200000">
            <a:off x="7702351" y="5946387"/>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10B329F-D851-864F-BD6C-37E8D2A3834B}"/>
              </a:ext>
            </a:extLst>
          </p:cNvPr>
          <p:cNvSpPr/>
          <p:nvPr userDrawn="1"/>
        </p:nvSpPr>
        <p:spPr>
          <a:xfrm>
            <a:off x="-143118" y="5560952"/>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61847"/>
      </p:ext>
    </p:extLst>
  </p:cSld>
  <p:clrMapOvr>
    <a:masterClrMapping/>
  </p:clrMapOvr>
  <p:transition>
    <p:cover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596" y="288099"/>
            <a:ext cx="9863203" cy="10396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90596" y="1508760"/>
            <a:ext cx="9863203" cy="46682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16537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9" r:id="rId3"/>
    <p:sldLayoutId id="2147483667" r:id="rId4"/>
    <p:sldLayoutId id="2147483664" r:id="rId5"/>
    <p:sldLayoutId id="2147483666" r:id="rId6"/>
    <p:sldLayoutId id="2147483665" r:id="rId7"/>
    <p:sldLayoutId id="2147483668" r:id="rId8"/>
  </p:sldLayoutIdLst>
  <p:transition>
    <p:cover dir="u"/>
  </p:transition>
  <p:hf hdr="0" ftr="0" dt="0"/>
  <p:txStyles>
    <p:titleStyle>
      <a:lvl1pPr algn="l" defTabSz="914400" rtl="0" eaLnBrk="1" latinLnBrk="0" hangingPunct="1">
        <a:lnSpc>
          <a:spcPct val="90000"/>
        </a:lnSpc>
        <a:spcBef>
          <a:spcPct val="0"/>
        </a:spcBef>
        <a:buNone/>
        <a:defRPr sz="3200" b="1" i="1" kern="1200">
          <a:solidFill>
            <a:schemeClr val="accent1"/>
          </a:solidFill>
          <a:latin typeface="Barlow ExtraLight" pitchFamily="2" charset="77"/>
          <a:ea typeface="+mj-ea"/>
          <a:cs typeface="+mj-cs"/>
        </a:defRPr>
      </a:lvl1pPr>
    </p:titleStyle>
    <p:body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D3770E-C1F5-1B4A-BB81-5160DAF5BCF4}"/>
              </a:ext>
            </a:extLst>
          </p:cNvPr>
          <p:cNvSpPr>
            <a:spLocks noGrp="1"/>
          </p:cNvSpPr>
          <p:nvPr>
            <p:ph type="subTitle" idx="1"/>
          </p:nvPr>
        </p:nvSpPr>
        <p:spPr/>
        <p:txBody>
          <a:bodyPr>
            <a:normAutofit/>
          </a:bodyPr>
          <a:lstStyle/>
          <a:p>
            <a:r>
              <a:rPr lang="en-US" dirty="0">
                <a:solidFill>
                  <a:schemeClr val="accent5"/>
                </a:solidFill>
              </a:rPr>
              <a:t>Analysis of the King County housing market</a:t>
            </a:r>
          </a:p>
        </p:txBody>
      </p:sp>
      <p:sp>
        <p:nvSpPr>
          <p:cNvPr id="5" name="Title 4">
            <a:extLst>
              <a:ext uri="{FF2B5EF4-FFF2-40B4-BE49-F238E27FC236}">
                <a16:creationId xmlns:a16="http://schemas.microsoft.com/office/drawing/2014/main" id="{C2168225-5E2A-DC49-89D2-03157B4AFF6B}"/>
              </a:ext>
            </a:extLst>
          </p:cNvPr>
          <p:cNvSpPr>
            <a:spLocks noGrp="1"/>
          </p:cNvSpPr>
          <p:nvPr>
            <p:ph type="ctrTitle"/>
          </p:nvPr>
        </p:nvSpPr>
        <p:spPr/>
        <p:txBody>
          <a:bodyPr/>
          <a:lstStyle/>
          <a:p>
            <a:r>
              <a:rPr lang="en-US" dirty="0"/>
              <a:t>Section 1 Project</a:t>
            </a:r>
          </a:p>
        </p:txBody>
      </p:sp>
      <p:pic>
        <p:nvPicPr>
          <p:cNvPr id="1026" name="Picture 2" descr="Image result for flatiron school logo">
            <a:extLst>
              <a:ext uri="{FF2B5EF4-FFF2-40B4-BE49-F238E27FC236}">
                <a16:creationId xmlns:a16="http://schemas.microsoft.com/office/drawing/2014/main" id="{79CBF61D-4358-0040-968C-EB7410DB3B47}"/>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77282" y="5523723"/>
            <a:ext cx="2078279" cy="116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89056"/>
      </p:ext>
    </p:extLst>
  </p:cSld>
  <p:clrMapOvr>
    <a:masterClrMapping/>
  </p:clrMapOvr>
  <p:transition>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F9A82-3456-C24B-8DE9-9C3E4FF052FF}"/>
              </a:ext>
            </a:extLst>
          </p:cNvPr>
          <p:cNvSpPr>
            <a:spLocks noGrp="1"/>
          </p:cNvSpPr>
          <p:nvPr>
            <p:ph type="ctrTitle"/>
          </p:nvPr>
        </p:nvSpPr>
        <p:spPr>
          <a:xfrm>
            <a:off x="7584141" y="330093"/>
            <a:ext cx="4290066" cy="2865096"/>
          </a:xfrm>
        </p:spPr>
        <p:txBody>
          <a:bodyPr/>
          <a:lstStyle/>
          <a:p>
            <a:r>
              <a:rPr lang="en-US" dirty="0"/>
              <a:t>Thank you for your time</a:t>
            </a:r>
          </a:p>
        </p:txBody>
      </p:sp>
      <p:sp>
        <p:nvSpPr>
          <p:cNvPr id="5" name="Content Placeholder 4">
            <a:extLst>
              <a:ext uri="{FF2B5EF4-FFF2-40B4-BE49-F238E27FC236}">
                <a16:creationId xmlns:a16="http://schemas.microsoft.com/office/drawing/2014/main" id="{469B6762-F3DF-714D-B9BB-711035BC6AA0}"/>
              </a:ext>
            </a:extLst>
          </p:cNvPr>
          <p:cNvSpPr>
            <a:spLocks noGrp="1"/>
          </p:cNvSpPr>
          <p:nvPr>
            <p:ph type="subTitle" idx="1"/>
          </p:nvPr>
        </p:nvSpPr>
        <p:spPr/>
        <p:txBody>
          <a:bodyPr>
            <a:normAutofit fontScale="77500" lnSpcReduction="20000"/>
          </a:bodyPr>
          <a:lstStyle/>
          <a:p>
            <a:r>
              <a:rPr lang="en-US" dirty="0"/>
              <a:t>Further detail on the model, and additional analysis of the dataset is included in further pages</a:t>
            </a:r>
          </a:p>
        </p:txBody>
      </p:sp>
    </p:spTree>
    <p:extLst>
      <p:ext uri="{BB962C8B-B14F-4D97-AF65-F5344CB8AC3E}">
        <p14:creationId xmlns:p14="http://schemas.microsoft.com/office/powerpoint/2010/main" val="3846815617"/>
      </p:ext>
    </p:extLst>
  </p:cSld>
  <p:clrMapOvr>
    <a:masterClrMapping/>
  </p:clrMapOvr>
  <p:transition>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44A94-D386-8C49-8E17-DBB9D888E1A3}"/>
              </a:ext>
            </a:extLst>
          </p:cNvPr>
          <p:cNvSpPr>
            <a:spLocks noGrp="1"/>
          </p:cNvSpPr>
          <p:nvPr>
            <p:ph type="title"/>
          </p:nvPr>
        </p:nvSpPr>
        <p:spPr/>
        <p:txBody>
          <a:bodyPr/>
          <a:lstStyle/>
          <a:p>
            <a:r>
              <a:rPr lang="en-GB" dirty="0"/>
              <a:t>Full equation for model, and analysis of model fit</a:t>
            </a:r>
          </a:p>
        </p:txBody>
      </p:sp>
      <p:sp>
        <p:nvSpPr>
          <p:cNvPr id="3" name="Content Placeholder 2">
            <a:extLst>
              <a:ext uri="{FF2B5EF4-FFF2-40B4-BE49-F238E27FC236}">
                <a16:creationId xmlns:a16="http://schemas.microsoft.com/office/drawing/2014/main" id="{C1B9D194-2A09-E545-8572-0884800A2A48}"/>
              </a:ext>
            </a:extLst>
          </p:cNvPr>
          <p:cNvSpPr>
            <a:spLocks noGrp="1"/>
          </p:cNvSpPr>
          <p:nvPr>
            <p:ph idx="1"/>
          </p:nvPr>
        </p:nvSpPr>
        <p:spPr>
          <a:xfrm>
            <a:off x="1815086" y="1039660"/>
            <a:ext cx="4948969" cy="5137303"/>
          </a:xfrm>
        </p:spPr>
        <p:txBody>
          <a:bodyPr>
            <a:normAutofit lnSpcReduction="10000"/>
          </a:bodyPr>
          <a:lstStyle/>
          <a:p>
            <a:pPr marL="0" indent="0">
              <a:spcBef>
                <a:spcPts val="600"/>
              </a:spcBef>
              <a:buNone/>
            </a:pPr>
            <a:r>
              <a:rPr lang="en-GB" sz="1400" b="1" dirty="0"/>
              <a:t>Estimated house price =</a:t>
            </a:r>
          </a:p>
          <a:p>
            <a:pPr>
              <a:spcBef>
                <a:spcPts val="600"/>
              </a:spcBef>
              <a:buFont typeface="System Font Regular"/>
              <a:buChar char="+"/>
            </a:pPr>
            <a:r>
              <a:rPr lang="en-GB" sz="1400" dirty="0"/>
              <a:t>$83,766.8 * log (#bedrooms) </a:t>
            </a:r>
          </a:p>
          <a:p>
            <a:pPr>
              <a:spcBef>
                <a:spcPts val="600"/>
              </a:spcBef>
              <a:buFont typeface="System Font Regular"/>
              <a:buChar char="+"/>
            </a:pPr>
            <a:r>
              <a:rPr lang="en-GB" sz="1400" dirty="0"/>
              <a:t>$85,4318.3 * log (grade)</a:t>
            </a:r>
          </a:p>
          <a:p>
            <a:pPr>
              <a:spcBef>
                <a:spcPts val="600"/>
              </a:spcBef>
              <a:buFont typeface="System Font Regular"/>
              <a:buChar char="+"/>
            </a:pPr>
            <a:r>
              <a:rPr lang="en-GB" sz="1400" dirty="0"/>
              <a:t>$31,234.3 * log (lot size in ft</a:t>
            </a:r>
            <a:r>
              <a:rPr lang="en-GB" sz="1400" baseline="30000" dirty="0"/>
              <a:t>2</a:t>
            </a:r>
            <a:r>
              <a:rPr lang="en-GB" sz="1400" dirty="0"/>
              <a:t>)</a:t>
            </a:r>
          </a:p>
          <a:p>
            <a:pPr>
              <a:spcBef>
                <a:spcPts val="600"/>
              </a:spcBef>
              <a:buFont typeface="System Font Regular"/>
              <a:buChar char="+"/>
            </a:pPr>
            <a:r>
              <a:rPr lang="en-GB" sz="1400" dirty="0"/>
              <a:t>$270,635.4 if house is waterside</a:t>
            </a:r>
          </a:p>
          <a:p>
            <a:pPr>
              <a:spcBef>
                <a:spcPts val="600"/>
              </a:spcBef>
              <a:buFont typeface="System Font Regular"/>
              <a:buChar char="+"/>
            </a:pPr>
            <a:r>
              <a:rPr lang="en-GB" sz="1400" dirty="0"/>
              <a:t>$29252.4 if house has basement</a:t>
            </a:r>
          </a:p>
          <a:p>
            <a:pPr>
              <a:spcBef>
                <a:spcPts val="600"/>
              </a:spcBef>
              <a:buFont typeface="System Font Regular"/>
              <a:buChar char="+"/>
            </a:pPr>
            <a:r>
              <a:rPr lang="en-GB" sz="1400" dirty="0"/>
              <a:t>If condition 2: -$35,528.3, if condition 4: $24,766.1, if condition 5: $53,317.9,</a:t>
            </a:r>
          </a:p>
          <a:p>
            <a:pPr>
              <a:spcBef>
                <a:spcPts val="600"/>
              </a:spcBef>
              <a:buFont typeface="System Font Regular"/>
              <a:buChar char="+"/>
            </a:pPr>
            <a:r>
              <a:rPr lang="en-GB" sz="1400" dirty="0"/>
              <a:t>If sale in Q1: +$12,423.4, if sale in Q2: +$11,812.4,</a:t>
            </a:r>
          </a:p>
          <a:p>
            <a:pPr>
              <a:spcBef>
                <a:spcPts val="600"/>
              </a:spcBef>
              <a:buFont typeface="System Font Regular"/>
              <a:buChar char="+"/>
            </a:pPr>
            <a:r>
              <a:rPr lang="en-GB" sz="1400" dirty="0"/>
              <a:t>If house built in 1899-1920: +$93,013.9, 1920-1940: +$79,781.1, 1960-1980: -$48,900.0, $1980-2000: -$28,907.6,</a:t>
            </a:r>
          </a:p>
          <a:p>
            <a:pPr>
              <a:spcBef>
                <a:spcPts val="600"/>
              </a:spcBef>
              <a:buFont typeface="System Font Regular"/>
              <a:buChar char="+"/>
            </a:pPr>
            <a:r>
              <a:rPr lang="en-GB" sz="1400" dirty="0"/>
              <a:t>If house in  zip area A: +$51,516.3, zip area B: +$65,576.7, zip area C: +$74,431.3, zip area D: -$124,510.2, zip area E: -$87,154.4, zip area F: -$159,891.6, zip area G: +$50,994.7, zip area H: -$117,246.4</a:t>
            </a:r>
          </a:p>
          <a:p>
            <a:pPr>
              <a:spcBef>
                <a:spcPts val="600"/>
              </a:spcBef>
              <a:buFont typeface="System Font Regular"/>
              <a:buChar char="+"/>
            </a:pPr>
            <a:r>
              <a:rPr lang="en-GB" sz="1400" dirty="0"/>
              <a:t>-$1,650,121 (constant term)</a:t>
            </a:r>
          </a:p>
        </p:txBody>
      </p:sp>
      <p:sp>
        <p:nvSpPr>
          <p:cNvPr id="6" name="Content Placeholder 2">
            <a:extLst>
              <a:ext uri="{FF2B5EF4-FFF2-40B4-BE49-F238E27FC236}">
                <a16:creationId xmlns:a16="http://schemas.microsoft.com/office/drawing/2014/main" id="{CA5E09D5-A5AB-8D46-8C7E-67F2D125922E}"/>
              </a:ext>
            </a:extLst>
          </p:cNvPr>
          <p:cNvSpPr txBox="1">
            <a:spLocks/>
          </p:cNvSpPr>
          <p:nvPr/>
        </p:nvSpPr>
        <p:spPr>
          <a:xfrm>
            <a:off x="7314638" y="1039660"/>
            <a:ext cx="4353106" cy="513730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GB" sz="1400" b="1" dirty="0"/>
              <a:t>Model has: R</a:t>
            </a:r>
            <a:r>
              <a:rPr lang="en-GB" sz="1400" b="1" baseline="30000" dirty="0"/>
              <a:t>2 </a:t>
            </a:r>
            <a:r>
              <a:rPr lang="en-GB" sz="1400" b="1" dirty="0"/>
              <a:t>= 0.67, and adjusted R</a:t>
            </a:r>
            <a:r>
              <a:rPr lang="en-GB" sz="1400" b="1" baseline="30000" dirty="0"/>
              <a:t>2 </a:t>
            </a:r>
            <a:r>
              <a:rPr lang="en-GB" sz="1400" b="1" dirty="0"/>
              <a:t>= 0.67</a:t>
            </a:r>
          </a:p>
          <a:p>
            <a:pPr marL="0" indent="0">
              <a:spcBef>
                <a:spcPts val="600"/>
              </a:spcBef>
              <a:buFont typeface="Arial" panose="020B0604020202020204" pitchFamily="34" charset="0"/>
              <a:buNone/>
            </a:pPr>
            <a:r>
              <a:rPr lang="en-GB" sz="1400" b="1" dirty="0"/>
              <a:t>The model thus explains over two thirds of the dataset’s variation from the mean price</a:t>
            </a:r>
          </a:p>
          <a:p>
            <a:pPr marL="0" indent="0">
              <a:spcBef>
                <a:spcPts val="600"/>
              </a:spcBef>
              <a:buFont typeface="Arial" panose="020B0604020202020204" pitchFamily="34" charset="0"/>
              <a:buNone/>
            </a:pPr>
            <a:r>
              <a:rPr lang="en-GB" sz="1400" b="1" dirty="0"/>
              <a:t>The mean squared errors, using a 50-fold cross validation method, are within a relatively tight range (see histogram). This suggests that the model is not ’over-fitted’ to the data, and is could be used with new observations.</a:t>
            </a:r>
          </a:p>
        </p:txBody>
      </p:sp>
      <p:pic>
        <p:nvPicPr>
          <p:cNvPr id="2054" name="Picture 6">
            <a:extLst>
              <a:ext uri="{FF2B5EF4-FFF2-40B4-BE49-F238E27FC236}">
                <a16:creationId xmlns:a16="http://schemas.microsoft.com/office/drawing/2014/main" id="{8A8CBA7D-5B8E-A647-900B-73E5E4DB6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7567" y="3456014"/>
            <a:ext cx="4507247" cy="293389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231CF0E4-DB2B-F547-B74C-D795740BECC2}"/>
              </a:ext>
            </a:extLst>
          </p:cNvPr>
          <p:cNvCxnSpPr/>
          <p:nvPr/>
        </p:nvCxnSpPr>
        <p:spPr>
          <a:xfrm>
            <a:off x="6948610" y="1109472"/>
            <a:ext cx="0" cy="5018722"/>
          </a:xfrm>
          <a:prstGeom prst="line">
            <a:avLst/>
          </a:prstGeom>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848069C3-5259-1A44-B142-48B65B46C81A}"/>
              </a:ext>
            </a:extLst>
          </p:cNvPr>
          <p:cNvSpPr txBox="1"/>
          <p:nvPr/>
        </p:nvSpPr>
        <p:spPr>
          <a:xfrm>
            <a:off x="8778240" y="1926336"/>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3960493836"/>
      </p:ext>
    </p:extLst>
  </p:cSld>
  <p:clrMapOvr>
    <a:masterClrMapping/>
  </p:clrMapOvr>
  <p:transition>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44A94-D386-8C49-8E17-DBB9D888E1A3}"/>
              </a:ext>
            </a:extLst>
          </p:cNvPr>
          <p:cNvSpPr>
            <a:spLocks noGrp="1"/>
          </p:cNvSpPr>
          <p:nvPr>
            <p:ph type="title"/>
          </p:nvPr>
        </p:nvSpPr>
        <p:spPr>
          <a:xfrm>
            <a:off x="1815086" y="288099"/>
            <a:ext cx="4253205" cy="978729"/>
          </a:xfrm>
        </p:spPr>
        <p:txBody>
          <a:bodyPr wrap="square">
            <a:spAutoFit/>
          </a:bodyPr>
          <a:lstStyle/>
          <a:p>
            <a:r>
              <a:rPr lang="en-GB" dirty="0"/>
              <a:t>Map of King County, with areas demarcated</a:t>
            </a:r>
          </a:p>
        </p:txBody>
      </p:sp>
      <p:pic>
        <p:nvPicPr>
          <p:cNvPr id="3" name="Picture 2">
            <a:extLst>
              <a:ext uri="{FF2B5EF4-FFF2-40B4-BE49-F238E27FC236}">
                <a16:creationId xmlns:a16="http://schemas.microsoft.com/office/drawing/2014/main" id="{5CA0A4CC-B1FC-DF41-922F-692E6DE0CCC1}"/>
              </a:ext>
            </a:extLst>
          </p:cNvPr>
          <p:cNvPicPr>
            <a:picLocks noChangeAspect="1"/>
          </p:cNvPicPr>
          <p:nvPr/>
        </p:nvPicPr>
        <p:blipFill>
          <a:blip r:embed="rId2"/>
          <a:stretch>
            <a:fillRect/>
          </a:stretch>
        </p:blipFill>
        <p:spPr>
          <a:xfrm>
            <a:off x="6962549" y="0"/>
            <a:ext cx="5229451" cy="6858000"/>
          </a:xfrm>
          <a:prstGeom prst="rect">
            <a:avLst/>
          </a:prstGeom>
        </p:spPr>
      </p:pic>
      <p:sp>
        <p:nvSpPr>
          <p:cNvPr id="6" name="Oval 5">
            <a:extLst>
              <a:ext uri="{FF2B5EF4-FFF2-40B4-BE49-F238E27FC236}">
                <a16:creationId xmlns:a16="http://schemas.microsoft.com/office/drawing/2014/main" id="{73097708-424F-4E4F-8D87-7E3BAF69DE9C}"/>
              </a:ext>
            </a:extLst>
          </p:cNvPr>
          <p:cNvSpPr/>
          <p:nvPr/>
        </p:nvSpPr>
        <p:spPr>
          <a:xfrm>
            <a:off x="7943850" y="1509712"/>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A</a:t>
            </a:r>
          </a:p>
        </p:txBody>
      </p:sp>
      <p:sp>
        <p:nvSpPr>
          <p:cNvPr id="7" name="Oval 6">
            <a:extLst>
              <a:ext uri="{FF2B5EF4-FFF2-40B4-BE49-F238E27FC236}">
                <a16:creationId xmlns:a16="http://schemas.microsoft.com/office/drawing/2014/main" id="{D884D4AB-D280-5044-BDCE-E645B1EAEA07}"/>
              </a:ext>
            </a:extLst>
          </p:cNvPr>
          <p:cNvSpPr/>
          <p:nvPr/>
        </p:nvSpPr>
        <p:spPr>
          <a:xfrm>
            <a:off x="8496187" y="4752975"/>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F</a:t>
            </a:r>
          </a:p>
        </p:txBody>
      </p:sp>
      <p:sp>
        <p:nvSpPr>
          <p:cNvPr id="8" name="Oval 7">
            <a:extLst>
              <a:ext uri="{FF2B5EF4-FFF2-40B4-BE49-F238E27FC236}">
                <a16:creationId xmlns:a16="http://schemas.microsoft.com/office/drawing/2014/main" id="{E00A99F3-2110-6B44-932B-F7B813B2604D}"/>
              </a:ext>
            </a:extLst>
          </p:cNvPr>
          <p:cNvSpPr/>
          <p:nvPr/>
        </p:nvSpPr>
        <p:spPr>
          <a:xfrm>
            <a:off x="10582275" y="4705350"/>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H</a:t>
            </a:r>
          </a:p>
        </p:txBody>
      </p:sp>
      <p:sp>
        <p:nvSpPr>
          <p:cNvPr id="9" name="Oval 8">
            <a:extLst>
              <a:ext uri="{FF2B5EF4-FFF2-40B4-BE49-F238E27FC236}">
                <a16:creationId xmlns:a16="http://schemas.microsoft.com/office/drawing/2014/main" id="{4A7AEEC3-6EDB-C84F-9C16-7774562AA7EB}"/>
              </a:ext>
            </a:extLst>
          </p:cNvPr>
          <p:cNvSpPr/>
          <p:nvPr/>
        </p:nvSpPr>
        <p:spPr>
          <a:xfrm>
            <a:off x="10858500" y="1785937"/>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G</a:t>
            </a:r>
          </a:p>
        </p:txBody>
      </p:sp>
      <p:sp>
        <p:nvSpPr>
          <p:cNvPr id="10" name="Oval 9">
            <a:extLst>
              <a:ext uri="{FF2B5EF4-FFF2-40B4-BE49-F238E27FC236}">
                <a16:creationId xmlns:a16="http://schemas.microsoft.com/office/drawing/2014/main" id="{B7C627DE-352A-C24A-82CD-D79E0AFECCDD}"/>
              </a:ext>
            </a:extLst>
          </p:cNvPr>
          <p:cNvSpPr/>
          <p:nvPr/>
        </p:nvSpPr>
        <p:spPr>
          <a:xfrm>
            <a:off x="11591925" y="2714625"/>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I</a:t>
            </a:r>
          </a:p>
        </p:txBody>
      </p:sp>
      <p:sp>
        <p:nvSpPr>
          <p:cNvPr id="11" name="Oval 10">
            <a:extLst>
              <a:ext uri="{FF2B5EF4-FFF2-40B4-BE49-F238E27FC236}">
                <a16:creationId xmlns:a16="http://schemas.microsoft.com/office/drawing/2014/main" id="{29121FC5-50E3-564E-8824-72F0307E71DD}"/>
              </a:ext>
            </a:extLst>
          </p:cNvPr>
          <p:cNvSpPr/>
          <p:nvPr/>
        </p:nvSpPr>
        <p:spPr>
          <a:xfrm>
            <a:off x="8858250" y="3581399"/>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D</a:t>
            </a:r>
          </a:p>
        </p:txBody>
      </p:sp>
      <p:sp>
        <p:nvSpPr>
          <p:cNvPr id="12" name="Oval 11">
            <a:extLst>
              <a:ext uri="{FF2B5EF4-FFF2-40B4-BE49-F238E27FC236}">
                <a16:creationId xmlns:a16="http://schemas.microsoft.com/office/drawing/2014/main" id="{AFCD5776-EA11-8847-8D13-973B7D7A6DD1}"/>
              </a:ext>
            </a:extLst>
          </p:cNvPr>
          <p:cNvSpPr/>
          <p:nvPr/>
        </p:nvSpPr>
        <p:spPr>
          <a:xfrm>
            <a:off x="9301049" y="857249"/>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B</a:t>
            </a:r>
          </a:p>
        </p:txBody>
      </p:sp>
      <p:sp>
        <p:nvSpPr>
          <p:cNvPr id="13" name="Oval 12">
            <a:extLst>
              <a:ext uri="{FF2B5EF4-FFF2-40B4-BE49-F238E27FC236}">
                <a16:creationId xmlns:a16="http://schemas.microsoft.com/office/drawing/2014/main" id="{3CE55E43-543E-E342-9177-273A5ABE99E9}"/>
              </a:ext>
            </a:extLst>
          </p:cNvPr>
          <p:cNvSpPr/>
          <p:nvPr/>
        </p:nvSpPr>
        <p:spPr>
          <a:xfrm>
            <a:off x="7496175" y="3581400"/>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E</a:t>
            </a:r>
          </a:p>
        </p:txBody>
      </p:sp>
      <p:sp>
        <p:nvSpPr>
          <p:cNvPr id="15" name="Oval 14">
            <a:extLst>
              <a:ext uri="{FF2B5EF4-FFF2-40B4-BE49-F238E27FC236}">
                <a16:creationId xmlns:a16="http://schemas.microsoft.com/office/drawing/2014/main" id="{02A31190-C313-5F46-910E-64B2013EC03D}"/>
              </a:ext>
            </a:extLst>
          </p:cNvPr>
          <p:cNvSpPr/>
          <p:nvPr/>
        </p:nvSpPr>
        <p:spPr>
          <a:xfrm>
            <a:off x="9036561" y="2219324"/>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C</a:t>
            </a:r>
          </a:p>
        </p:txBody>
      </p:sp>
      <p:sp>
        <p:nvSpPr>
          <p:cNvPr id="16" name="Rectangle 15">
            <a:extLst>
              <a:ext uri="{FF2B5EF4-FFF2-40B4-BE49-F238E27FC236}">
                <a16:creationId xmlns:a16="http://schemas.microsoft.com/office/drawing/2014/main" id="{13182DF7-44DB-CB47-BD25-7B129E39453A}"/>
              </a:ext>
            </a:extLst>
          </p:cNvPr>
          <p:cNvSpPr/>
          <p:nvPr/>
        </p:nvSpPr>
        <p:spPr>
          <a:xfrm>
            <a:off x="1834770" y="1509712"/>
            <a:ext cx="4533020" cy="4401205"/>
          </a:xfrm>
          <a:prstGeom prst="rect">
            <a:avLst/>
          </a:prstGeom>
        </p:spPr>
        <p:txBody>
          <a:bodyPr wrap="square">
            <a:spAutoFit/>
          </a:bodyPr>
          <a:lstStyle/>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Seattle, Shoreline, Lake Forest Park</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Kirkland, Kenmore, Bothell, Redmond, Woodinville</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Bellevue, Mercer Island, Newcastle</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Renton, Kent</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Burien, Normandy Park, Des Moines, SeaTac, Tukwila, Vashon Island</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Federal Way, Auburn, Algona, Milton, Pacific</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Sammamish, Issaquah, Carnation, Duvall</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Covington, Maple Valley, Black Diamond, Enumclaw</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Snoqualmie, North Bend</a:t>
            </a:r>
          </a:p>
        </p:txBody>
      </p:sp>
    </p:spTree>
    <p:extLst>
      <p:ext uri="{BB962C8B-B14F-4D97-AF65-F5344CB8AC3E}">
        <p14:creationId xmlns:p14="http://schemas.microsoft.com/office/powerpoint/2010/main" val="586222655"/>
      </p:ext>
    </p:extLst>
  </p:cSld>
  <p:clrMapOvr>
    <a:masterClrMapping/>
  </p:clrMapOvr>
  <p:transition>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707D40-013E-8945-8C71-DC3370FEB0B5}"/>
              </a:ext>
            </a:extLst>
          </p:cNvPr>
          <p:cNvSpPr>
            <a:spLocks noGrp="1"/>
          </p:cNvSpPr>
          <p:nvPr>
            <p:ph type="title"/>
          </p:nvPr>
        </p:nvSpPr>
        <p:spPr/>
        <p:txBody>
          <a:bodyPr/>
          <a:lstStyle/>
          <a:p>
            <a:r>
              <a:rPr lang="en-GB" dirty="0"/>
              <a:t>Additional analysis – seasonal effect on house sales</a:t>
            </a:r>
          </a:p>
        </p:txBody>
      </p:sp>
      <p:sp>
        <p:nvSpPr>
          <p:cNvPr id="4" name="Slide Number Placeholder 3">
            <a:extLst>
              <a:ext uri="{FF2B5EF4-FFF2-40B4-BE49-F238E27FC236}">
                <a16:creationId xmlns:a16="http://schemas.microsoft.com/office/drawing/2014/main" id="{79634B0A-5ADA-BC49-8CFD-D7EF7F144E5B}"/>
              </a:ext>
            </a:extLst>
          </p:cNvPr>
          <p:cNvSpPr>
            <a:spLocks noGrp="1"/>
          </p:cNvSpPr>
          <p:nvPr>
            <p:ph type="sldNum" sz="quarter" idx="12"/>
          </p:nvPr>
        </p:nvSpPr>
        <p:spPr/>
        <p:txBody>
          <a:bodyPr/>
          <a:lstStyle/>
          <a:p>
            <a:fld id="{8E8172A1-F9DC-4C46-BE7C-DD506D7316EF}" type="slidenum">
              <a:rPr lang="en-US" smtClean="0"/>
              <a:pPr/>
              <a:t>12</a:t>
            </a:fld>
            <a:endParaRPr lang="en-US" dirty="0"/>
          </a:p>
        </p:txBody>
      </p:sp>
      <p:grpSp>
        <p:nvGrpSpPr>
          <p:cNvPr id="11" name="Group 10">
            <a:extLst>
              <a:ext uri="{FF2B5EF4-FFF2-40B4-BE49-F238E27FC236}">
                <a16:creationId xmlns:a16="http://schemas.microsoft.com/office/drawing/2014/main" id="{88477C82-9173-CF49-8284-C4D6E340D2D2}"/>
              </a:ext>
            </a:extLst>
          </p:cNvPr>
          <p:cNvGrpSpPr/>
          <p:nvPr/>
        </p:nvGrpSpPr>
        <p:grpSpPr>
          <a:xfrm>
            <a:off x="1730332" y="1241426"/>
            <a:ext cx="10091554" cy="5177553"/>
            <a:chOff x="1730332" y="1241426"/>
            <a:chExt cx="10091554" cy="5177553"/>
          </a:xfrm>
        </p:grpSpPr>
        <p:pic>
          <p:nvPicPr>
            <p:cNvPr id="1032" name="Picture 8">
              <a:extLst>
                <a:ext uri="{FF2B5EF4-FFF2-40B4-BE49-F238E27FC236}">
                  <a16:creationId xmlns:a16="http://schemas.microsoft.com/office/drawing/2014/main" id="{4E215362-2883-4240-9D64-2ED3E5D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799" y="4079273"/>
              <a:ext cx="3667885" cy="2339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F91F3BE-4153-574B-B5B1-128608402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150" y="1241426"/>
              <a:ext cx="5897736" cy="21655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944A16-628A-7B4A-B3AB-4FEF8CD9CFAF}"/>
                </a:ext>
              </a:extLst>
            </p:cNvPr>
            <p:cNvSpPr txBox="1"/>
            <p:nvPr/>
          </p:nvSpPr>
          <p:spPr>
            <a:xfrm>
              <a:off x="4459458" y="5359791"/>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cxnSp>
          <p:nvCxnSpPr>
            <p:cNvPr id="9" name="Straight Connector 8">
              <a:extLst>
                <a:ext uri="{FF2B5EF4-FFF2-40B4-BE49-F238E27FC236}">
                  <a16:creationId xmlns:a16="http://schemas.microsoft.com/office/drawing/2014/main" id="{1486C493-8545-D14E-8A73-3056ACCAAEC2}"/>
                </a:ext>
              </a:extLst>
            </p:cNvPr>
            <p:cNvCxnSpPr>
              <a:cxnSpLocks/>
            </p:cNvCxnSpPr>
            <p:nvPr/>
          </p:nvCxnSpPr>
          <p:spPr>
            <a:xfrm flipH="1">
              <a:off x="5994490" y="3714149"/>
              <a:ext cx="5813330" cy="0"/>
            </a:xfrm>
            <a:prstGeom prst="line">
              <a:avLst/>
            </a:prstGeom>
          </p:spPr>
          <p:style>
            <a:lnRef idx="1">
              <a:schemeClr val="accent2"/>
            </a:lnRef>
            <a:fillRef idx="0">
              <a:schemeClr val="accent2"/>
            </a:fillRef>
            <a:effectRef idx="0">
              <a:schemeClr val="accent2"/>
            </a:effectRef>
            <a:fontRef idx="minor">
              <a:schemeClr val="tx1"/>
            </a:fontRef>
          </p:style>
        </p:cxnSp>
        <p:pic>
          <p:nvPicPr>
            <p:cNvPr id="1036" name="Picture 12">
              <a:extLst>
                <a:ext uri="{FF2B5EF4-FFF2-40B4-BE49-F238E27FC236}">
                  <a16:creationId xmlns:a16="http://schemas.microsoft.com/office/drawing/2014/main" id="{F5747C2B-4F25-1447-80BB-E8F895F74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332" y="4107409"/>
              <a:ext cx="6147582" cy="2181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2">
            <a:extLst>
              <a:ext uri="{FF2B5EF4-FFF2-40B4-BE49-F238E27FC236}">
                <a16:creationId xmlns:a16="http://schemas.microsoft.com/office/drawing/2014/main" id="{0E7CDAB2-7690-5E4B-A640-14271BDA68E4}"/>
              </a:ext>
            </a:extLst>
          </p:cNvPr>
          <p:cNvSpPr>
            <a:spLocks noGrp="1"/>
          </p:cNvSpPr>
          <p:nvPr>
            <p:ph idx="1"/>
          </p:nvPr>
        </p:nvSpPr>
        <p:spPr>
          <a:xfrm>
            <a:off x="1815086" y="1241426"/>
            <a:ext cx="3755719" cy="2472723"/>
          </a:xfrm>
        </p:spPr>
        <p:txBody>
          <a:bodyPr>
            <a:normAutofit/>
          </a:bodyPr>
          <a:lstStyle/>
          <a:p>
            <a:pPr marL="0" indent="0">
              <a:spcBef>
                <a:spcPts val="600"/>
              </a:spcBef>
              <a:buNone/>
            </a:pPr>
            <a:r>
              <a:rPr lang="en-GB" sz="1400" dirty="0"/>
              <a:t>Number of sales does appear to be seasonal – the market slows down to half its peak in the first part of Q1, perhaps to be expected given the Christmas holidays. We would need further years of data to see if this trend persisted.</a:t>
            </a:r>
          </a:p>
          <a:p>
            <a:pPr marL="0" indent="0">
              <a:spcBef>
                <a:spcPts val="600"/>
              </a:spcBef>
              <a:buNone/>
            </a:pPr>
            <a:r>
              <a:rPr lang="en-GB" sz="1400" dirty="0"/>
              <a:t>The average price fluctuates slightly by time of year as well. Q2 has the highest mean value sales, though the boxplot (bottom right) suggests that this is driven by a relative lack of cheaper houses.</a:t>
            </a:r>
          </a:p>
        </p:txBody>
      </p:sp>
    </p:spTree>
    <p:extLst>
      <p:ext uri="{BB962C8B-B14F-4D97-AF65-F5344CB8AC3E}">
        <p14:creationId xmlns:p14="http://schemas.microsoft.com/office/powerpoint/2010/main" val="4037646864"/>
      </p:ext>
    </p:extLst>
  </p:cSld>
  <p:clrMapOvr>
    <a:masterClrMapping/>
  </p:clrMapOvr>
  <p:transition>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707D40-013E-8945-8C71-DC3370FEB0B5}"/>
              </a:ext>
            </a:extLst>
          </p:cNvPr>
          <p:cNvSpPr>
            <a:spLocks noGrp="1"/>
          </p:cNvSpPr>
          <p:nvPr>
            <p:ph type="title"/>
          </p:nvPr>
        </p:nvSpPr>
        <p:spPr/>
        <p:txBody>
          <a:bodyPr/>
          <a:lstStyle/>
          <a:p>
            <a:r>
              <a:rPr lang="en-GB" dirty="0"/>
              <a:t>Additional analysis – 15 nearest neighbours</a:t>
            </a:r>
          </a:p>
        </p:txBody>
      </p:sp>
      <p:sp>
        <p:nvSpPr>
          <p:cNvPr id="4" name="Slide Number Placeholder 3">
            <a:extLst>
              <a:ext uri="{FF2B5EF4-FFF2-40B4-BE49-F238E27FC236}">
                <a16:creationId xmlns:a16="http://schemas.microsoft.com/office/drawing/2014/main" id="{79634B0A-5ADA-BC49-8CFD-D7EF7F144E5B}"/>
              </a:ext>
            </a:extLst>
          </p:cNvPr>
          <p:cNvSpPr>
            <a:spLocks noGrp="1"/>
          </p:cNvSpPr>
          <p:nvPr>
            <p:ph type="sldNum" sz="quarter" idx="12"/>
          </p:nvPr>
        </p:nvSpPr>
        <p:spPr/>
        <p:txBody>
          <a:bodyPr/>
          <a:lstStyle/>
          <a:p>
            <a:fld id="{8E8172A1-F9DC-4C46-BE7C-DD506D7316EF}" type="slidenum">
              <a:rPr lang="en-US" smtClean="0"/>
              <a:pPr/>
              <a:t>13</a:t>
            </a:fld>
            <a:endParaRPr lang="en-US" dirty="0"/>
          </a:p>
        </p:txBody>
      </p:sp>
      <p:pic>
        <p:nvPicPr>
          <p:cNvPr id="2054" name="Picture 6">
            <a:extLst>
              <a:ext uri="{FF2B5EF4-FFF2-40B4-BE49-F238E27FC236}">
                <a16:creationId xmlns:a16="http://schemas.microsoft.com/office/drawing/2014/main" id="{970BA1E1-EEA8-0847-90A2-9001C6231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272246"/>
            <a:ext cx="9651358" cy="356703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86F8C8A3-0D22-1A4D-9E84-7C353CD71696}"/>
              </a:ext>
            </a:extLst>
          </p:cNvPr>
          <p:cNvSpPr>
            <a:spLocks noGrp="1"/>
          </p:cNvSpPr>
          <p:nvPr>
            <p:ph idx="1"/>
          </p:nvPr>
        </p:nvSpPr>
        <p:spPr>
          <a:xfrm>
            <a:off x="1913560" y="5098209"/>
            <a:ext cx="9678218" cy="1320769"/>
          </a:xfrm>
        </p:spPr>
        <p:txBody>
          <a:bodyPr>
            <a:normAutofit fontScale="92500"/>
          </a:bodyPr>
          <a:lstStyle/>
          <a:p>
            <a:pPr marL="0" indent="0">
              <a:spcBef>
                <a:spcPts val="600"/>
              </a:spcBef>
              <a:buNone/>
            </a:pPr>
            <a:r>
              <a:rPr lang="en-GB" sz="1600" dirty="0"/>
              <a:t>There is a relationship between the living space of a house and its 15 neighbouring properties. However, it is not a particularly strong correlation (R</a:t>
            </a:r>
            <a:r>
              <a:rPr lang="en-GB" sz="1600" baseline="30000" dirty="0"/>
              <a:t>2</a:t>
            </a:r>
            <a:r>
              <a:rPr lang="en-GB" sz="1600" dirty="0"/>
              <a:t> is 0.54).</a:t>
            </a:r>
          </a:p>
          <a:p>
            <a:pPr marL="0" indent="0">
              <a:spcBef>
                <a:spcPts val="600"/>
              </a:spcBef>
              <a:buNone/>
            </a:pPr>
            <a:r>
              <a:rPr lang="en-GB" sz="1600" dirty="0"/>
              <a:t>There is little correlation in lot space of neighbouring houses – suggesting that whilst houses close to each other are built to at least similar specifications, the plots of land are not necessarily apportioned equally between neighbours.</a:t>
            </a:r>
          </a:p>
        </p:txBody>
      </p:sp>
    </p:spTree>
    <p:extLst>
      <p:ext uri="{BB962C8B-B14F-4D97-AF65-F5344CB8AC3E}">
        <p14:creationId xmlns:p14="http://schemas.microsoft.com/office/powerpoint/2010/main" val="2960201859"/>
      </p:ext>
    </p:extLst>
  </p:cSld>
  <p:clrMapOvr>
    <a:masterClrMapping/>
  </p:clrMapOvr>
  <p:transition>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5C011F-BDA1-BE47-B6D9-842C8ED68663}"/>
              </a:ext>
            </a:extLst>
          </p:cNvPr>
          <p:cNvSpPr>
            <a:spLocks noGrp="1"/>
          </p:cNvSpPr>
          <p:nvPr>
            <p:ph type="title"/>
          </p:nvPr>
        </p:nvSpPr>
        <p:spPr/>
        <p:txBody>
          <a:bodyPr/>
          <a:lstStyle/>
          <a:p>
            <a:r>
              <a:rPr lang="en-US" b="1" i="1" dirty="0">
                <a:solidFill>
                  <a:schemeClr val="accent1"/>
                </a:solidFill>
                <a:latin typeface="Barlow ExtraLight" pitchFamily="2" charset="77"/>
              </a:rPr>
              <a:t>Executive summary</a:t>
            </a:r>
          </a:p>
        </p:txBody>
      </p:sp>
      <p:sp>
        <p:nvSpPr>
          <p:cNvPr id="9" name="Content Placeholder 8">
            <a:extLst>
              <a:ext uri="{FF2B5EF4-FFF2-40B4-BE49-F238E27FC236}">
                <a16:creationId xmlns:a16="http://schemas.microsoft.com/office/drawing/2014/main" id="{BD46ACE4-366F-454B-95DF-36A5D47A47AF}"/>
              </a:ext>
            </a:extLst>
          </p:cNvPr>
          <p:cNvSpPr>
            <a:spLocks noGrp="1"/>
          </p:cNvSpPr>
          <p:nvPr>
            <p:ph idx="1"/>
          </p:nvPr>
        </p:nvSpPr>
        <p:spPr/>
        <p:txBody>
          <a:bodyPr>
            <a:normAutofit/>
          </a:bodyPr>
          <a:lstStyle/>
          <a:p>
            <a:r>
              <a:rPr lang="en-US" dirty="0">
                <a:solidFill>
                  <a:schemeClr val="accent6"/>
                </a:solidFill>
              </a:rPr>
              <a:t>The business case</a:t>
            </a:r>
          </a:p>
          <a:p>
            <a:r>
              <a:rPr lang="en-US" dirty="0">
                <a:solidFill>
                  <a:schemeClr val="accent6"/>
                </a:solidFill>
              </a:rPr>
              <a:t>What the model does and doesn’t do</a:t>
            </a:r>
          </a:p>
          <a:p>
            <a:r>
              <a:rPr lang="en-US" dirty="0">
                <a:solidFill>
                  <a:schemeClr val="accent6"/>
                </a:solidFill>
              </a:rPr>
              <a:t>The model in action</a:t>
            </a:r>
          </a:p>
          <a:p>
            <a:r>
              <a:rPr lang="en-US" dirty="0">
                <a:solidFill>
                  <a:schemeClr val="accent6"/>
                </a:solidFill>
              </a:rPr>
              <a:t>Possible next steps</a:t>
            </a:r>
          </a:p>
          <a:p>
            <a:endParaRPr lang="en-US" dirty="0"/>
          </a:p>
          <a:p>
            <a:endParaRPr lang="en-US" dirty="0"/>
          </a:p>
          <a:p>
            <a:endParaRPr lang="en-US" dirty="0"/>
          </a:p>
          <a:p>
            <a:endParaRPr lang="en-US" dirty="0"/>
          </a:p>
          <a:p>
            <a:pPr marL="0" indent="0">
              <a:buNone/>
            </a:pPr>
            <a:r>
              <a:rPr lang="en-US" sz="2000" b="1" i="1" dirty="0">
                <a:solidFill>
                  <a:schemeClr val="accent2"/>
                </a:solidFill>
              </a:rPr>
              <a:t>Appendix contains additional analysis</a:t>
            </a:r>
          </a:p>
        </p:txBody>
      </p:sp>
      <p:sp>
        <p:nvSpPr>
          <p:cNvPr id="2" name="Slide Number Placeholder 1">
            <a:extLst>
              <a:ext uri="{FF2B5EF4-FFF2-40B4-BE49-F238E27FC236}">
                <a16:creationId xmlns:a16="http://schemas.microsoft.com/office/drawing/2014/main" id="{D4D33359-0CB1-3144-949B-130FBEA99DBD}"/>
              </a:ext>
            </a:extLst>
          </p:cNvPr>
          <p:cNvSpPr>
            <a:spLocks noGrp="1"/>
          </p:cNvSpPr>
          <p:nvPr>
            <p:ph type="sldNum" sz="quarter" idx="12"/>
          </p:nvPr>
        </p:nvSpPr>
        <p:spPr/>
        <p:txBody>
          <a:bodyPr/>
          <a:lstStyle/>
          <a:p>
            <a:fld id="{8E8172A1-F9DC-4C46-BE7C-DD506D7316EF}" type="slidenum">
              <a:rPr lang="en-US" smtClean="0"/>
              <a:pPr/>
              <a:t>1</a:t>
            </a:fld>
            <a:endParaRPr lang="en-US" dirty="0"/>
          </a:p>
        </p:txBody>
      </p:sp>
    </p:spTree>
    <p:extLst>
      <p:ext uri="{BB962C8B-B14F-4D97-AF65-F5344CB8AC3E}">
        <p14:creationId xmlns:p14="http://schemas.microsoft.com/office/powerpoint/2010/main" val="1984682563"/>
      </p:ext>
    </p:extLst>
  </p:cSld>
  <p:clrMapOvr>
    <a:masterClrMapping/>
  </p:clrMapOvr>
  <p:transition>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The business case</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6" y="1039660"/>
            <a:ext cx="5129691" cy="5137303"/>
          </a:xfrm>
        </p:spPr>
        <p:txBody>
          <a:bodyPr>
            <a:normAutofit/>
          </a:bodyPr>
          <a:lstStyle/>
          <a:p>
            <a:pPr marL="0" indent="0">
              <a:spcBef>
                <a:spcPts val="600"/>
              </a:spcBef>
              <a:buNone/>
            </a:pPr>
            <a:r>
              <a:rPr lang="en-US" sz="2400" dirty="0"/>
              <a:t>The King County housing market is worth over $11bn annually, with 60 properties being sold every day.</a:t>
            </a:r>
          </a:p>
          <a:p>
            <a:pPr marL="0" indent="0">
              <a:spcBef>
                <a:spcPts val="600"/>
              </a:spcBef>
              <a:buNone/>
            </a:pPr>
            <a:r>
              <a:rPr lang="en-US" sz="2400" dirty="0"/>
              <a:t>Being able to predict a property’s value based on its characteristics allows a real estate consultancy to:</a:t>
            </a:r>
          </a:p>
          <a:p>
            <a:pPr lvl="1">
              <a:spcBef>
                <a:spcPts val="600"/>
              </a:spcBef>
            </a:pPr>
            <a:r>
              <a:rPr lang="en-US" sz="2000" dirty="0">
                <a:solidFill>
                  <a:schemeClr val="accent2"/>
                </a:solidFill>
              </a:rPr>
              <a:t>Identify and invest in undervalued property</a:t>
            </a:r>
          </a:p>
          <a:p>
            <a:pPr lvl="1">
              <a:spcBef>
                <a:spcPts val="600"/>
              </a:spcBef>
            </a:pPr>
            <a:r>
              <a:rPr lang="en-US" sz="2000" dirty="0">
                <a:solidFill>
                  <a:schemeClr val="accent2"/>
                </a:solidFill>
              </a:rPr>
              <a:t>Evaluate the profitability of renovation work done to properties</a:t>
            </a:r>
          </a:p>
          <a:p>
            <a:pPr lvl="1">
              <a:spcBef>
                <a:spcPts val="600"/>
              </a:spcBef>
            </a:pPr>
            <a:r>
              <a:rPr lang="en-US" sz="2000" dirty="0">
                <a:solidFill>
                  <a:schemeClr val="accent2"/>
                </a:solidFill>
              </a:rPr>
              <a:t>Ensure that property is not sold below its intrinsic value</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2</a:t>
            </a:fld>
            <a:endParaRPr lang="en-US" dirty="0"/>
          </a:p>
        </p:txBody>
      </p:sp>
      <p:pic>
        <p:nvPicPr>
          <p:cNvPr id="3" name="Picture 2">
            <a:extLst>
              <a:ext uri="{FF2B5EF4-FFF2-40B4-BE49-F238E27FC236}">
                <a16:creationId xmlns:a16="http://schemas.microsoft.com/office/drawing/2014/main" id="{295BCF11-88AC-5041-AE99-DBFBBF54BBF2}"/>
              </a:ext>
            </a:extLst>
          </p:cNvPr>
          <p:cNvPicPr>
            <a:picLocks noChangeAspect="1"/>
          </p:cNvPicPr>
          <p:nvPr/>
        </p:nvPicPr>
        <p:blipFill rotWithShape="1">
          <a:blip r:embed="rId2"/>
          <a:srcRect t="1820" r="26994" b="3503"/>
          <a:stretch/>
        </p:blipFill>
        <p:spPr>
          <a:xfrm>
            <a:off x="7270595" y="0"/>
            <a:ext cx="4921405" cy="6858000"/>
          </a:xfrm>
          <a:prstGeom prst="rect">
            <a:avLst/>
          </a:prstGeom>
        </p:spPr>
      </p:pic>
      <p:sp>
        <p:nvSpPr>
          <p:cNvPr id="4" name="Rectangle 3">
            <a:extLst>
              <a:ext uri="{FF2B5EF4-FFF2-40B4-BE49-F238E27FC236}">
                <a16:creationId xmlns:a16="http://schemas.microsoft.com/office/drawing/2014/main" id="{879158BE-D98C-C14E-8F55-F616A8659CD8}"/>
              </a:ext>
            </a:extLst>
          </p:cNvPr>
          <p:cNvSpPr/>
          <p:nvPr/>
        </p:nvSpPr>
        <p:spPr>
          <a:xfrm>
            <a:off x="6944777" y="0"/>
            <a:ext cx="2409432" cy="6858000"/>
          </a:xfrm>
          <a:prstGeom prst="rect">
            <a:avLst/>
          </a:prstGeom>
          <a:gradFill>
            <a:gsLst>
              <a:gs pos="3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069744"/>
      </p:ext>
    </p:extLst>
  </p:cSld>
  <p:clrMapOvr>
    <a:masterClrMapping/>
  </p:clrMapOvr>
  <p:transition>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76BEC7-E207-0542-AA11-6C18DC3B16C0}"/>
              </a:ext>
            </a:extLst>
          </p:cNvPr>
          <p:cNvSpPr>
            <a:spLocks noGrp="1"/>
          </p:cNvSpPr>
          <p:nvPr>
            <p:ph type="title"/>
          </p:nvPr>
        </p:nvSpPr>
        <p:spPr/>
        <p:txBody>
          <a:bodyPr/>
          <a:lstStyle/>
          <a:p>
            <a:r>
              <a:rPr lang="en-US" dirty="0"/>
              <a:t>What the model does and doesn’t do</a:t>
            </a:r>
          </a:p>
        </p:txBody>
      </p:sp>
      <p:sp>
        <p:nvSpPr>
          <p:cNvPr id="5" name="Content Placeholder 4">
            <a:extLst>
              <a:ext uri="{FF2B5EF4-FFF2-40B4-BE49-F238E27FC236}">
                <a16:creationId xmlns:a16="http://schemas.microsoft.com/office/drawing/2014/main" id="{E286D775-F6B2-8F40-8304-C5D481B9B2B5}"/>
              </a:ext>
            </a:extLst>
          </p:cNvPr>
          <p:cNvSpPr>
            <a:spLocks noGrp="1"/>
          </p:cNvSpPr>
          <p:nvPr>
            <p:ph idx="1"/>
          </p:nvPr>
        </p:nvSpPr>
        <p:spPr>
          <a:xfrm>
            <a:off x="1815086" y="1039660"/>
            <a:ext cx="7428305" cy="5137303"/>
          </a:xfrm>
        </p:spPr>
        <p:txBody>
          <a:bodyPr/>
          <a:lstStyle/>
          <a:p>
            <a:pPr marL="0" indent="0">
              <a:buNone/>
            </a:pPr>
            <a:r>
              <a:rPr lang="en-US" dirty="0"/>
              <a:t>The presented model:</a:t>
            </a:r>
          </a:p>
          <a:p>
            <a:pPr lvl="1"/>
            <a:r>
              <a:rPr lang="en-US" dirty="0"/>
              <a:t>Predicts the sale price of a property, based on its characteristics</a:t>
            </a:r>
          </a:p>
          <a:p>
            <a:pPr lvl="1"/>
            <a:r>
              <a:rPr lang="en-US" dirty="0"/>
              <a:t>Considers properties in Western King County</a:t>
            </a:r>
          </a:p>
          <a:p>
            <a:pPr lvl="1"/>
            <a:r>
              <a:rPr lang="en-US" dirty="0"/>
              <a:t>Is appropriate for houses worth between $100k and $1m, and fewer than 6 bedrooms</a:t>
            </a:r>
          </a:p>
          <a:p>
            <a:pPr lvl="1"/>
            <a:r>
              <a:rPr lang="en-US" dirty="0"/>
              <a:t>Excludes any houses designated Grade 4 or below</a:t>
            </a:r>
            <a:r>
              <a:rPr lang="en-US" baseline="30000" dirty="0"/>
              <a:t>1</a:t>
            </a:r>
            <a:endParaRPr lang="en-US" dirty="0"/>
          </a:p>
          <a:p>
            <a:endParaRPr lang="en-US" dirty="0"/>
          </a:p>
        </p:txBody>
      </p:sp>
      <p:sp>
        <p:nvSpPr>
          <p:cNvPr id="3" name="Footer Placeholder 2">
            <a:extLst>
              <a:ext uri="{FF2B5EF4-FFF2-40B4-BE49-F238E27FC236}">
                <a16:creationId xmlns:a16="http://schemas.microsoft.com/office/drawing/2014/main" id="{6AA1861E-203B-F741-89DB-67FCCED233BC}"/>
              </a:ext>
            </a:extLst>
          </p:cNvPr>
          <p:cNvSpPr>
            <a:spLocks noGrp="1"/>
          </p:cNvSpPr>
          <p:nvPr>
            <p:ph type="ftr" sz="quarter" idx="11"/>
          </p:nvPr>
        </p:nvSpPr>
        <p:spPr/>
        <p:txBody>
          <a:bodyPr anchor="b"/>
          <a:lstStyle/>
          <a:p>
            <a:r>
              <a:rPr lang="en-US" dirty="0"/>
              <a:t>1)  Grades defined by King County Government. Properties Grade 4 or below are those that do not meet current building codes</a:t>
            </a:r>
          </a:p>
        </p:txBody>
      </p:sp>
    </p:spTree>
    <p:extLst>
      <p:ext uri="{BB962C8B-B14F-4D97-AF65-F5344CB8AC3E}">
        <p14:creationId xmlns:p14="http://schemas.microsoft.com/office/powerpoint/2010/main" val="382972037"/>
      </p:ext>
    </p:extLst>
  </p:cSld>
  <p:clrMapOvr>
    <a:masterClrMapping/>
  </p:clrMapOvr>
  <p:transition>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a:extLst>
              <a:ext uri="{FF2B5EF4-FFF2-40B4-BE49-F238E27FC236}">
                <a16:creationId xmlns:a16="http://schemas.microsoft.com/office/drawing/2014/main" id="{D702A1B8-25AD-B546-93F6-91571C1121B2}"/>
              </a:ext>
            </a:extLst>
          </p:cNvPr>
          <p:cNvSpPr/>
          <p:nvPr/>
        </p:nvSpPr>
        <p:spPr>
          <a:xfrm>
            <a:off x="-1" y="1451923"/>
            <a:ext cx="12036287" cy="4050834"/>
          </a:xfrm>
          <a:custGeom>
            <a:avLst/>
            <a:gdLst>
              <a:gd name="connsiteX0" fmla="*/ 0 w 11821886"/>
              <a:gd name="connsiteY0" fmla="*/ 0 h 4313175"/>
              <a:gd name="connsiteX1" fmla="*/ 487906 w 11821886"/>
              <a:gd name="connsiteY1" fmla="*/ 0 h 4313175"/>
              <a:gd name="connsiteX2" fmla="*/ 487906 w 11821886"/>
              <a:gd name="connsiteY2" fmla="*/ 2 h 4313175"/>
              <a:gd name="connsiteX3" fmla="*/ 10752356 w 11821886"/>
              <a:gd name="connsiteY3" fmla="*/ 2 h 4313175"/>
              <a:gd name="connsiteX4" fmla="*/ 11821886 w 11821886"/>
              <a:gd name="connsiteY4" fmla="*/ 1117307 h 4313175"/>
              <a:gd name="connsiteX5" fmla="*/ 11821886 w 11821886"/>
              <a:gd name="connsiteY5" fmla="*/ 1258572 h 4313175"/>
              <a:gd name="connsiteX6" fmla="*/ 10752356 w 11821886"/>
              <a:gd name="connsiteY6" fmla="*/ 2375878 h 4313175"/>
              <a:gd name="connsiteX7" fmla="*/ 10678048 w 11821886"/>
              <a:gd name="connsiteY7" fmla="*/ 2375878 h 4313175"/>
              <a:gd name="connsiteX8" fmla="*/ 10678048 w 11821886"/>
              <a:gd name="connsiteY8" fmla="*/ 2377995 h 4313175"/>
              <a:gd name="connsiteX9" fmla="*/ 5420292 w 11821886"/>
              <a:gd name="connsiteY9" fmla="*/ 2377995 h 4313175"/>
              <a:gd name="connsiteX10" fmla="*/ 1282984 w 11821886"/>
              <a:gd name="connsiteY10" fmla="*/ 2377995 h 4313175"/>
              <a:gd name="connsiteX11" fmla="*/ 884728 w 11821886"/>
              <a:gd name="connsiteY11" fmla="*/ 2794041 h 4313175"/>
              <a:gd name="connsiteX12" fmla="*/ 884728 w 11821886"/>
              <a:gd name="connsiteY12" fmla="*/ 2935308 h 4313175"/>
              <a:gd name="connsiteX13" fmla="*/ 1282984 w 11821886"/>
              <a:gd name="connsiteY13" fmla="*/ 3351354 h 4313175"/>
              <a:gd name="connsiteX14" fmla="*/ 10508623 w 11821886"/>
              <a:gd name="connsiteY14" fmla="*/ 3351355 h 4313175"/>
              <a:gd name="connsiteX15" fmla="*/ 10508623 w 11821886"/>
              <a:gd name="connsiteY15" fmla="*/ 3086080 h 4313175"/>
              <a:gd name="connsiteX16" fmla="*/ 10678048 w 11821886"/>
              <a:gd name="connsiteY16" fmla="*/ 3181678 h 4313175"/>
              <a:gd name="connsiteX17" fmla="*/ 11595989 w 11821886"/>
              <a:gd name="connsiteY17" fmla="*/ 3699628 h 4313175"/>
              <a:gd name="connsiteX18" fmla="*/ 10678048 w 11821886"/>
              <a:gd name="connsiteY18" fmla="*/ 4217576 h 4313175"/>
              <a:gd name="connsiteX19" fmla="*/ 10508623 w 11821886"/>
              <a:gd name="connsiteY19" fmla="*/ 4313175 h 4313175"/>
              <a:gd name="connsiteX20" fmla="*/ 10508623 w 11821886"/>
              <a:gd name="connsiteY20" fmla="*/ 4052613 h 4313175"/>
              <a:gd name="connsiteX21" fmla="*/ 1282984 w 11821886"/>
              <a:gd name="connsiteY21" fmla="*/ 4052612 h 4313175"/>
              <a:gd name="connsiteX22" fmla="*/ 213454 w 11821886"/>
              <a:gd name="connsiteY22" fmla="*/ 2935306 h 4313175"/>
              <a:gd name="connsiteX23" fmla="*/ 213454 w 11821886"/>
              <a:gd name="connsiteY23" fmla="*/ 2794041 h 4313175"/>
              <a:gd name="connsiteX24" fmla="*/ 1282984 w 11821886"/>
              <a:gd name="connsiteY24" fmla="*/ 1676736 h 4313175"/>
              <a:gd name="connsiteX25" fmla="*/ 5420292 w 11821886"/>
              <a:gd name="connsiteY25" fmla="*/ 1676736 h 4313175"/>
              <a:gd name="connsiteX26" fmla="*/ 5420292 w 11821886"/>
              <a:gd name="connsiteY26" fmla="*/ 1674620 h 4313175"/>
              <a:gd name="connsiteX27" fmla="*/ 10752356 w 11821886"/>
              <a:gd name="connsiteY27" fmla="*/ 1674620 h 4313175"/>
              <a:gd name="connsiteX28" fmla="*/ 11150612 w 11821886"/>
              <a:gd name="connsiteY28" fmla="*/ 1258574 h 4313175"/>
              <a:gd name="connsiteX29" fmla="*/ 11150612 w 11821886"/>
              <a:gd name="connsiteY29" fmla="*/ 1117307 h 4313175"/>
              <a:gd name="connsiteX30" fmla="*/ 10752356 w 11821886"/>
              <a:gd name="connsiteY30" fmla="*/ 701261 h 4313175"/>
              <a:gd name="connsiteX31" fmla="*/ 487906 w 11821886"/>
              <a:gd name="connsiteY31" fmla="*/ 701261 h 4313175"/>
              <a:gd name="connsiteX32" fmla="*/ 487906 w 11821886"/>
              <a:gd name="connsiteY32" fmla="*/ 702797 h 4313175"/>
              <a:gd name="connsiteX33" fmla="*/ 0 w 11821886"/>
              <a:gd name="connsiteY33" fmla="*/ 702797 h 4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821886" h="4313175">
                <a:moveTo>
                  <a:pt x="0" y="0"/>
                </a:moveTo>
                <a:lnTo>
                  <a:pt x="487906" y="0"/>
                </a:lnTo>
                <a:lnTo>
                  <a:pt x="487906" y="2"/>
                </a:lnTo>
                <a:lnTo>
                  <a:pt x="10752356" y="2"/>
                </a:lnTo>
                <a:cubicBezTo>
                  <a:pt x="11343041" y="2"/>
                  <a:pt x="11821886" y="500236"/>
                  <a:pt x="11821886" y="1117307"/>
                </a:cubicBezTo>
                <a:lnTo>
                  <a:pt x="11821886" y="1258572"/>
                </a:lnTo>
                <a:cubicBezTo>
                  <a:pt x="11821886" y="1875644"/>
                  <a:pt x="11343041" y="2375878"/>
                  <a:pt x="10752356" y="2375878"/>
                </a:cubicBezTo>
                <a:lnTo>
                  <a:pt x="10678048" y="2375878"/>
                </a:lnTo>
                <a:lnTo>
                  <a:pt x="10678048" y="2377995"/>
                </a:lnTo>
                <a:lnTo>
                  <a:pt x="5420292" y="2377995"/>
                </a:lnTo>
                <a:lnTo>
                  <a:pt x="1282984" y="2377995"/>
                </a:lnTo>
                <a:cubicBezTo>
                  <a:pt x="1063033" y="2377995"/>
                  <a:pt x="884728" y="2564265"/>
                  <a:pt x="884728" y="2794041"/>
                </a:cubicBezTo>
                <a:lnTo>
                  <a:pt x="884728" y="2935308"/>
                </a:lnTo>
                <a:cubicBezTo>
                  <a:pt x="884728" y="3165083"/>
                  <a:pt x="1063033" y="3351354"/>
                  <a:pt x="1282984" y="3351354"/>
                </a:cubicBezTo>
                <a:lnTo>
                  <a:pt x="10508623" y="3351355"/>
                </a:lnTo>
                <a:lnTo>
                  <a:pt x="10508623" y="3086080"/>
                </a:lnTo>
                <a:lnTo>
                  <a:pt x="10678048" y="3181678"/>
                </a:lnTo>
                <a:lnTo>
                  <a:pt x="11595989" y="3699628"/>
                </a:lnTo>
                <a:lnTo>
                  <a:pt x="10678048" y="4217576"/>
                </a:lnTo>
                <a:lnTo>
                  <a:pt x="10508623" y="4313175"/>
                </a:lnTo>
                <a:lnTo>
                  <a:pt x="10508623" y="4052613"/>
                </a:lnTo>
                <a:lnTo>
                  <a:pt x="1282984" y="4052612"/>
                </a:lnTo>
                <a:cubicBezTo>
                  <a:pt x="692299" y="4052612"/>
                  <a:pt x="213454" y="3552378"/>
                  <a:pt x="213454" y="2935306"/>
                </a:cubicBezTo>
                <a:lnTo>
                  <a:pt x="213454" y="2794041"/>
                </a:lnTo>
                <a:cubicBezTo>
                  <a:pt x="213454" y="2176970"/>
                  <a:pt x="692299" y="1676736"/>
                  <a:pt x="1282984" y="1676736"/>
                </a:cubicBezTo>
                <a:lnTo>
                  <a:pt x="5420292" y="1676736"/>
                </a:lnTo>
                <a:lnTo>
                  <a:pt x="5420292" y="1674620"/>
                </a:lnTo>
                <a:lnTo>
                  <a:pt x="10752356" y="1674620"/>
                </a:lnTo>
                <a:cubicBezTo>
                  <a:pt x="10972306" y="1674620"/>
                  <a:pt x="11150612" y="1488350"/>
                  <a:pt x="11150612" y="1258574"/>
                </a:cubicBezTo>
                <a:lnTo>
                  <a:pt x="11150612" y="1117307"/>
                </a:lnTo>
                <a:cubicBezTo>
                  <a:pt x="11150612" y="887532"/>
                  <a:pt x="10972306" y="701261"/>
                  <a:pt x="10752356" y="701261"/>
                </a:cubicBezTo>
                <a:lnTo>
                  <a:pt x="487906" y="701261"/>
                </a:lnTo>
                <a:lnTo>
                  <a:pt x="487906" y="702797"/>
                </a:lnTo>
                <a:lnTo>
                  <a:pt x="0" y="702797"/>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4" name="Title 3">
            <a:extLst>
              <a:ext uri="{FF2B5EF4-FFF2-40B4-BE49-F238E27FC236}">
                <a16:creationId xmlns:a16="http://schemas.microsoft.com/office/drawing/2014/main" id="{5076BEC7-E207-0542-AA11-6C18DC3B16C0}"/>
              </a:ext>
            </a:extLst>
          </p:cNvPr>
          <p:cNvSpPr>
            <a:spLocks noGrp="1"/>
          </p:cNvSpPr>
          <p:nvPr>
            <p:ph type="title"/>
          </p:nvPr>
        </p:nvSpPr>
        <p:spPr/>
        <p:txBody>
          <a:bodyPr/>
          <a:lstStyle/>
          <a:p>
            <a:r>
              <a:rPr lang="en-US" dirty="0"/>
              <a:t>How the model works</a:t>
            </a:r>
          </a:p>
        </p:txBody>
      </p:sp>
      <p:sp>
        <p:nvSpPr>
          <p:cNvPr id="5" name="Slide Number Placeholder 4">
            <a:extLst>
              <a:ext uri="{FF2B5EF4-FFF2-40B4-BE49-F238E27FC236}">
                <a16:creationId xmlns:a16="http://schemas.microsoft.com/office/drawing/2014/main" id="{BD4ADD3F-9BF0-E64F-98D0-FA211E33CBA3}"/>
              </a:ext>
            </a:extLst>
          </p:cNvPr>
          <p:cNvSpPr>
            <a:spLocks noGrp="1"/>
          </p:cNvSpPr>
          <p:nvPr>
            <p:ph type="sldNum" sz="quarter" idx="12"/>
          </p:nvPr>
        </p:nvSpPr>
        <p:spPr/>
        <p:txBody>
          <a:bodyPr/>
          <a:lstStyle/>
          <a:p>
            <a:fld id="{8E8172A1-F9DC-4C46-BE7C-DD506D7316EF}" type="slidenum">
              <a:rPr lang="en-US" smtClean="0"/>
              <a:pPr/>
              <a:t>4</a:t>
            </a:fld>
            <a:endParaRPr lang="en-US" dirty="0"/>
          </a:p>
        </p:txBody>
      </p:sp>
      <p:grpSp>
        <p:nvGrpSpPr>
          <p:cNvPr id="20" name="Group 19">
            <a:extLst>
              <a:ext uri="{FF2B5EF4-FFF2-40B4-BE49-F238E27FC236}">
                <a16:creationId xmlns:a16="http://schemas.microsoft.com/office/drawing/2014/main" id="{5D6372ED-8D2E-EE4B-B264-CB16978EE122}"/>
              </a:ext>
            </a:extLst>
          </p:cNvPr>
          <p:cNvGrpSpPr/>
          <p:nvPr/>
        </p:nvGrpSpPr>
        <p:grpSpPr>
          <a:xfrm>
            <a:off x="7112997" y="4301820"/>
            <a:ext cx="1479756" cy="1357122"/>
            <a:chOff x="5858477" y="4395803"/>
            <a:chExt cx="1479756" cy="1357122"/>
          </a:xfrm>
        </p:grpSpPr>
        <p:grpSp>
          <p:nvGrpSpPr>
            <p:cNvPr id="13" name="Group 12">
              <a:extLst>
                <a:ext uri="{FF2B5EF4-FFF2-40B4-BE49-F238E27FC236}">
                  <a16:creationId xmlns:a16="http://schemas.microsoft.com/office/drawing/2014/main" id="{9158A0AE-19CD-5243-8B0F-F5337552F7D0}"/>
                </a:ext>
              </a:extLst>
            </p:cNvPr>
            <p:cNvGrpSpPr/>
            <p:nvPr/>
          </p:nvGrpSpPr>
          <p:grpSpPr>
            <a:xfrm>
              <a:off x="5858477" y="4395803"/>
              <a:ext cx="1479756" cy="1357122"/>
              <a:chOff x="5858477" y="4395803"/>
              <a:chExt cx="1479756" cy="1357122"/>
            </a:xfrm>
          </p:grpSpPr>
          <p:sp>
            <p:nvSpPr>
              <p:cNvPr id="37" name="Rectangle 36">
                <a:extLst>
                  <a:ext uri="{FF2B5EF4-FFF2-40B4-BE49-F238E27FC236}">
                    <a16:creationId xmlns:a16="http://schemas.microsoft.com/office/drawing/2014/main" id="{166BF65E-37E9-8E40-9541-7B21C256BF6E}"/>
                  </a:ext>
                </a:extLst>
              </p:cNvPr>
              <p:cNvSpPr/>
              <p:nvPr/>
            </p:nvSpPr>
            <p:spPr>
              <a:xfrm>
                <a:off x="5858477" y="4395803"/>
                <a:ext cx="1479756" cy="1357122"/>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4" name="Picture 10" descr="Image result for waterfront icon png">
                <a:extLst>
                  <a:ext uri="{FF2B5EF4-FFF2-40B4-BE49-F238E27FC236}">
                    <a16:creationId xmlns:a16="http://schemas.microsoft.com/office/drawing/2014/main" id="{1E8F1204-C54F-D444-891D-1817E4EA96F0}"/>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6209" y="4486826"/>
                <a:ext cx="457074" cy="43030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C8DB3E8-5F05-1946-9D34-9D95D6C41103}"/>
                  </a:ext>
                </a:extLst>
              </p:cNvPr>
              <p:cNvSpPr txBox="1"/>
              <p:nvPr/>
            </p:nvSpPr>
            <p:spPr>
              <a:xfrm>
                <a:off x="6392426" y="4562637"/>
                <a:ext cx="902262" cy="313522"/>
              </a:xfrm>
              <a:prstGeom prst="rect">
                <a:avLst/>
              </a:prstGeom>
              <a:noFill/>
            </p:spPr>
            <p:txBody>
              <a:bodyPr wrap="square" rtlCol="0">
                <a:noAutofit/>
              </a:bodyPr>
              <a:lstStyle/>
              <a:p>
                <a:r>
                  <a:rPr lang="en-US" sz="1200" dirty="0">
                    <a:solidFill>
                      <a:schemeClr val="accent6"/>
                    </a:solidFill>
                    <a:latin typeface="Barlow Light" pitchFamily="2" charset="77"/>
                  </a:rPr>
                  <a:t>Waterside</a:t>
                </a:r>
              </a:p>
            </p:txBody>
          </p:sp>
        </p:grpSp>
        <p:sp>
          <p:nvSpPr>
            <p:cNvPr id="17" name="TextBox 16">
              <a:extLst>
                <a:ext uri="{FF2B5EF4-FFF2-40B4-BE49-F238E27FC236}">
                  <a16:creationId xmlns:a16="http://schemas.microsoft.com/office/drawing/2014/main" id="{ABB461D2-D7F0-BB49-A271-F366F6E5D215}"/>
                </a:ext>
              </a:extLst>
            </p:cNvPr>
            <p:cNvSpPr txBox="1"/>
            <p:nvPr/>
          </p:nvSpPr>
          <p:spPr>
            <a:xfrm>
              <a:off x="5858477" y="4975884"/>
              <a:ext cx="1479755" cy="707246"/>
            </a:xfrm>
            <a:prstGeom prst="rect">
              <a:avLst/>
            </a:prstGeom>
            <a:noFill/>
          </p:spPr>
          <p:txBody>
            <a:bodyPr wrap="square" rtlCol="0" anchor="ctr">
              <a:noAutofit/>
            </a:bodyPr>
            <a:lstStyle/>
            <a:p>
              <a:pPr algn="ctr"/>
              <a:r>
                <a:rPr lang="en-GB" sz="1400" dirty="0">
                  <a:solidFill>
                    <a:schemeClr val="accent2"/>
                  </a:solidFill>
                  <a:latin typeface="Barlow Light" pitchFamily="2" charset="77"/>
                </a:rPr>
                <a:t>If property is waterside: </a:t>
              </a:r>
              <a:r>
                <a:rPr lang="en-GB" sz="1400" dirty="0">
                  <a:solidFill>
                    <a:schemeClr val="accent4"/>
                  </a:solidFill>
                  <a:latin typeface="Barlow Light" pitchFamily="2" charset="77"/>
                </a:rPr>
                <a:t>+$271k </a:t>
              </a:r>
              <a:endParaRPr lang="en-GB" sz="1400" dirty="0">
                <a:solidFill>
                  <a:schemeClr val="accent2"/>
                </a:solidFill>
                <a:latin typeface="Barlow Light" pitchFamily="2" charset="77"/>
              </a:endParaRPr>
            </a:p>
          </p:txBody>
        </p:sp>
      </p:grpSp>
      <p:grpSp>
        <p:nvGrpSpPr>
          <p:cNvPr id="18" name="Group 17">
            <a:extLst>
              <a:ext uri="{FF2B5EF4-FFF2-40B4-BE49-F238E27FC236}">
                <a16:creationId xmlns:a16="http://schemas.microsoft.com/office/drawing/2014/main" id="{76D47D7A-DED0-2543-9F4A-AFE2C005EF40}"/>
              </a:ext>
            </a:extLst>
          </p:cNvPr>
          <p:cNvGrpSpPr/>
          <p:nvPr/>
        </p:nvGrpSpPr>
        <p:grpSpPr>
          <a:xfrm>
            <a:off x="8822918" y="4301820"/>
            <a:ext cx="1493591" cy="1357122"/>
            <a:chOff x="7798134" y="4395803"/>
            <a:chExt cx="1493591" cy="1357122"/>
          </a:xfrm>
        </p:grpSpPr>
        <p:grpSp>
          <p:nvGrpSpPr>
            <p:cNvPr id="14" name="Group 13">
              <a:extLst>
                <a:ext uri="{FF2B5EF4-FFF2-40B4-BE49-F238E27FC236}">
                  <a16:creationId xmlns:a16="http://schemas.microsoft.com/office/drawing/2014/main" id="{9549704A-562C-E448-9374-4D56739AC091}"/>
                </a:ext>
              </a:extLst>
            </p:cNvPr>
            <p:cNvGrpSpPr/>
            <p:nvPr/>
          </p:nvGrpSpPr>
          <p:grpSpPr>
            <a:xfrm>
              <a:off x="7798134" y="4395803"/>
              <a:ext cx="1493591" cy="1357122"/>
              <a:chOff x="7798134" y="4395803"/>
              <a:chExt cx="1493591" cy="1357122"/>
            </a:xfrm>
          </p:grpSpPr>
          <p:sp>
            <p:nvSpPr>
              <p:cNvPr id="38" name="Rectangle 37">
                <a:extLst>
                  <a:ext uri="{FF2B5EF4-FFF2-40B4-BE49-F238E27FC236}">
                    <a16:creationId xmlns:a16="http://schemas.microsoft.com/office/drawing/2014/main" id="{68328CCC-2521-A243-A5C3-53F6396B43E6}"/>
                  </a:ext>
                </a:extLst>
              </p:cNvPr>
              <p:cNvSpPr/>
              <p:nvPr/>
            </p:nvSpPr>
            <p:spPr>
              <a:xfrm>
                <a:off x="7798134" y="4395803"/>
                <a:ext cx="1493591" cy="1357122"/>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0" name="Picture 6" descr="Image result for basement icon png">
                <a:extLst>
                  <a:ext uri="{FF2B5EF4-FFF2-40B4-BE49-F238E27FC236}">
                    <a16:creationId xmlns:a16="http://schemas.microsoft.com/office/drawing/2014/main" id="{9C7E70D0-6BEA-5340-B348-1E3657504BB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99857" y="4491995"/>
                <a:ext cx="419970" cy="41997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D657C47-64E3-6D44-B097-425F46D8C8C3}"/>
                  </a:ext>
                </a:extLst>
              </p:cNvPr>
              <p:cNvSpPr txBox="1"/>
              <p:nvPr/>
            </p:nvSpPr>
            <p:spPr>
              <a:xfrm>
                <a:off x="8319827" y="4541148"/>
                <a:ext cx="928866" cy="313522"/>
              </a:xfrm>
              <a:prstGeom prst="rect">
                <a:avLst/>
              </a:prstGeom>
              <a:noFill/>
            </p:spPr>
            <p:txBody>
              <a:bodyPr wrap="square" rtlCol="0">
                <a:noAutofit/>
              </a:bodyPr>
              <a:lstStyle/>
              <a:p>
                <a:r>
                  <a:rPr lang="en-US" sz="1200" dirty="0">
                    <a:solidFill>
                      <a:schemeClr val="accent6"/>
                    </a:solidFill>
                    <a:latin typeface="Barlow Light" pitchFamily="2" charset="77"/>
                  </a:rPr>
                  <a:t>Basement</a:t>
                </a:r>
              </a:p>
            </p:txBody>
          </p:sp>
        </p:grpSp>
        <p:sp>
          <p:nvSpPr>
            <p:cNvPr id="42" name="TextBox 41">
              <a:extLst>
                <a:ext uri="{FF2B5EF4-FFF2-40B4-BE49-F238E27FC236}">
                  <a16:creationId xmlns:a16="http://schemas.microsoft.com/office/drawing/2014/main" id="{FF33C5A3-4A6F-E949-9464-0AB1CA00CE56}"/>
                </a:ext>
              </a:extLst>
            </p:cNvPr>
            <p:cNvSpPr txBox="1"/>
            <p:nvPr/>
          </p:nvSpPr>
          <p:spPr>
            <a:xfrm>
              <a:off x="7807220" y="4971315"/>
              <a:ext cx="1451412" cy="707246"/>
            </a:xfrm>
            <a:prstGeom prst="rect">
              <a:avLst/>
            </a:prstGeom>
            <a:noFill/>
          </p:spPr>
          <p:txBody>
            <a:bodyPr wrap="square" rtlCol="0" anchor="ctr">
              <a:noAutofit/>
            </a:bodyPr>
            <a:lstStyle/>
            <a:p>
              <a:pPr algn="ctr"/>
              <a:r>
                <a:rPr lang="en-GB" sz="1400" dirty="0">
                  <a:solidFill>
                    <a:schemeClr val="accent2"/>
                  </a:solidFill>
                  <a:latin typeface="Barlow Light" pitchFamily="2" charset="77"/>
                </a:rPr>
                <a:t>If property has a basement: </a:t>
              </a:r>
              <a:r>
                <a:rPr lang="en-GB" sz="1400" dirty="0">
                  <a:solidFill>
                    <a:schemeClr val="accent4"/>
                  </a:solidFill>
                  <a:latin typeface="Barlow Light" pitchFamily="2" charset="77"/>
                </a:rPr>
                <a:t>+$29k</a:t>
              </a:r>
              <a:endParaRPr lang="en-GB" sz="1400" dirty="0">
                <a:solidFill>
                  <a:schemeClr val="accent2"/>
                </a:solidFill>
                <a:latin typeface="Barlow Light" pitchFamily="2" charset="77"/>
              </a:endParaRPr>
            </a:p>
          </p:txBody>
        </p:sp>
      </p:grpSp>
      <p:grpSp>
        <p:nvGrpSpPr>
          <p:cNvPr id="21" name="Group 20">
            <a:extLst>
              <a:ext uri="{FF2B5EF4-FFF2-40B4-BE49-F238E27FC236}">
                <a16:creationId xmlns:a16="http://schemas.microsoft.com/office/drawing/2014/main" id="{7B14E960-F0A7-8646-A7BE-13F6E641B8C0}"/>
              </a:ext>
            </a:extLst>
          </p:cNvPr>
          <p:cNvGrpSpPr/>
          <p:nvPr/>
        </p:nvGrpSpPr>
        <p:grpSpPr>
          <a:xfrm>
            <a:off x="5216362" y="4296164"/>
            <a:ext cx="1666470" cy="1357122"/>
            <a:chOff x="5523045" y="1848657"/>
            <a:chExt cx="1666470" cy="1357122"/>
          </a:xfrm>
        </p:grpSpPr>
        <p:sp>
          <p:nvSpPr>
            <p:cNvPr id="34" name="Rectangle 33">
              <a:extLst>
                <a:ext uri="{FF2B5EF4-FFF2-40B4-BE49-F238E27FC236}">
                  <a16:creationId xmlns:a16="http://schemas.microsoft.com/office/drawing/2014/main" id="{F4BF1317-CFA7-D54F-9321-872B383EF835}"/>
                </a:ext>
              </a:extLst>
            </p:cNvPr>
            <p:cNvSpPr/>
            <p:nvPr/>
          </p:nvSpPr>
          <p:spPr>
            <a:xfrm>
              <a:off x="5523045" y="1848657"/>
              <a:ext cx="1666470" cy="1357122"/>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2" name="Picture 8" descr="Image result for calendar icon png">
              <a:extLst>
                <a:ext uri="{FF2B5EF4-FFF2-40B4-BE49-F238E27FC236}">
                  <a16:creationId xmlns:a16="http://schemas.microsoft.com/office/drawing/2014/main" id="{D07D7689-9C36-1043-930B-158CE81254AE}"/>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42909" y="1969723"/>
              <a:ext cx="345698" cy="34569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468D281-F7FC-6E47-AEFB-E28DD00FA9EA}"/>
                </a:ext>
              </a:extLst>
            </p:cNvPr>
            <p:cNvSpPr txBox="1"/>
            <p:nvPr/>
          </p:nvSpPr>
          <p:spPr>
            <a:xfrm>
              <a:off x="5967410" y="1899476"/>
              <a:ext cx="1075367" cy="479373"/>
            </a:xfrm>
            <a:prstGeom prst="rect">
              <a:avLst/>
            </a:prstGeom>
            <a:noFill/>
          </p:spPr>
          <p:txBody>
            <a:bodyPr wrap="square" rtlCol="0" anchor="ctr">
              <a:noAutofit/>
            </a:bodyPr>
            <a:lstStyle/>
            <a:p>
              <a:r>
                <a:rPr lang="en-US" sz="1200" dirty="0">
                  <a:solidFill>
                    <a:schemeClr val="accent6"/>
                  </a:solidFill>
                  <a:latin typeface="Barlow Light" pitchFamily="2" charset="77"/>
                </a:rPr>
                <a:t>Date of</a:t>
              </a:r>
            </a:p>
            <a:p>
              <a:r>
                <a:rPr lang="en-US" sz="1200" dirty="0">
                  <a:solidFill>
                    <a:schemeClr val="accent6"/>
                  </a:solidFill>
                  <a:latin typeface="Barlow Light" pitchFamily="2" charset="77"/>
                </a:rPr>
                <a:t>transaction</a:t>
              </a:r>
            </a:p>
          </p:txBody>
        </p:sp>
        <p:sp>
          <p:nvSpPr>
            <p:cNvPr id="45" name="TextBox 44">
              <a:extLst>
                <a:ext uri="{FF2B5EF4-FFF2-40B4-BE49-F238E27FC236}">
                  <a16:creationId xmlns:a16="http://schemas.microsoft.com/office/drawing/2014/main" id="{269FCE81-5BA0-6642-B8C5-E838CE6CC56B}"/>
                </a:ext>
              </a:extLst>
            </p:cNvPr>
            <p:cNvSpPr txBox="1"/>
            <p:nvPr/>
          </p:nvSpPr>
          <p:spPr>
            <a:xfrm>
              <a:off x="5570832" y="2350271"/>
              <a:ext cx="1618682" cy="769447"/>
            </a:xfrm>
            <a:prstGeom prst="rect">
              <a:avLst/>
            </a:prstGeom>
            <a:noFill/>
          </p:spPr>
          <p:txBody>
            <a:bodyPr wrap="square" rtlCol="0" anchor="ctr">
              <a:noAutofit/>
            </a:bodyPr>
            <a:lstStyle/>
            <a:p>
              <a:r>
                <a:rPr lang="en-GB" sz="1400" dirty="0">
                  <a:solidFill>
                    <a:schemeClr val="accent2"/>
                  </a:solidFill>
                  <a:latin typeface="Barlow Light" pitchFamily="2" charset="77"/>
                </a:rPr>
                <a:t>If property sold in:</a:t>
              </a:r>
            </a:p>
            <a:p>
              <a:pPr marL="285750" indent="-285750">
                <a:buFont typeface="Arial" panose="020B0604020202020204" pitchFamily="34" charset="0"/>
                <a:buChar char="•"/>
              </a:pPr>
              <a:r>
                <a:rPr lang="en-GB" sz="1400" dirty="0">
                  <a:solidFill>
                    <a:schemeClr val="accent2"/>
                  </a:solidFill>
                  <a:latin typeface="Barlow Light" pitchFamily="2" charset="77"/>
                </a:rPr>
                <a:t>Q1. </a:t>
              </a:r>
              <a:r>
                <a:rPr lang="en-GB" sz="1400" dirty="0">
                  <a:solidFill>
                    <a:schemeClr val="accent4"/>
                  </a:solidFill>
                  <a:latin typeface="Barlow Light" pitchFamily="2" charset="77"/>
                </a:rPr>
                <a:t>+$12.4k</a:t>
              </a:r>
            </a:p>
            <a:p>
              <a:pPr marL="285750" indent="-285750">
                <a:buFont typeface="Arial" panose="020B0604020202020204" pitchFamily="34" charset="0"/>
                <a:buChar char="•"/>
              </a:pPr>
              <a:r>
                <a:rPr lang="en-GB" sz="1400" dirty="0">
                  <a:solidFill>
                    <a:schemeClr val="accent2"/>
                  </a:solidFill>
                  <a:latin typeface="Barlow Light" pitchFamily="2" charset="77"/>
                </a:rPr>
                <a:t>Q2. </a:t>
              </a:r>
              <a:r>
                <a:rPr lang="en-GB" sz="1400" dirty="0">
                  <a:solidFill>
                    <a:schemeClr val="accent4"/>
                  </a:solidFill>
                  <a:latin typeface="Barlow Light" pitchFamily="2" charset="77"/>
                </a:rPr>
                <a:t>+$11.8k</a:t>
              </a:r>
            </a:p>
          </p:txBody>
        </p:sp>
      </p:grpSp>
      <p:sp>
        <p:nvSpPr>
          <p:cNvPr id="32" name="Footer Placeholder 31">
            <a:extLst>
              <a:ext uri="{FF2B5EF4-FFF2-40B4-BE49-F238E27FC236}">
                <a16:creationId xmlns:a16="http://schemas.microsoft.com/office/drawing/2014/main" id="{04DB40E0-52F4-5C4E-A0AC-62DB082BF21D}"/>
              </a:ext>
            </a:extLst>
          </p:cNvPr>
          <p:cNvSpPr>
            <a:spLocks noGrp="1"/>
          </p:cNvSpPr>
          <p:nvPr>
            <p:ph type="ftr" sz="quarter" idx="11"/>
          </p:nvPr>
        </p:nvSpPr>
        <p:spPr>
          <a:xfrm>
            <a:off x="715617" y="6418980"/>
            <a:ext cx="11133198" cy="365125"/>
          </a:xfrm>
        </p:spPr>
        <p:txBody>
          <a:bodyPr anchor="b"/>
          <a:lstStyle/>
          <a:p>
            <a:pPr marL="228600" indent="-228600">
              <a:buAutoNum type="arabicParenR"/>
            </a:pPr>
            <a:endParaRPr lang="en-US" sz="900" dirty="0"/>
          </a:p>
          <a:p>
            <a:pPr marL="228600" indent="-228600">
              <a:buAutoNum type="arabicParenR"/>
            </a:pPr>
            <a:r>
              <a:rPr lang="en-US" sz="900" dirty="0"/>
              <a:t>Property grade defined by King County government. Classification by construction quality which refers to the types of materials used and the quality of workmanship.</a:t>
            </a:r>
          </a:p>
          <a:p>
            <a:pPr marL="228600" indent="-228600">
              <a:buAutoNum type="arabicParenR"/>
            </a:pPr>
            <a:r>
              <a:rPr lang="en-US" sz="900" dirty="0"/>
              <a:t>Lot size has a logarithmic relationship with property price, with each additional square foot adding marginally fewer dollars to the property value.</a:t>
            </a:r>
          </a:p>
          <a:p>
            <a:pPr marL="228600" indent="-228600">
              <a:buAutoNum type="arabicParenR"/>
            </a:pPr>
            <a:r>
              <a:rPr lang="en-US" sz="900" dirty="0"/>
              <a:t>Locations  given as * A - Seattle, Shoreline, Lake Forest Park * B - Kirkland, Kenmore, Bothell, Redmond, Woodinville * C - Bellevue, Mercer Island, Newcastle * D - Renton, Kent * E - Burien, Normandy Park, Des Moines, SeaTac, Tukwila, Vashon Island * F - Federal Way, Auburn, Algona, Milton, Pacific * G - Sammamish, Issaquah, Carnation, Duvall * H - Covington, Maple Valley, Black Diamond, Enumclaw</a:t>
            </a:r>
          </a:p>
          <a:p>
            <a:pPr marL="228600" indent="-228600">
              <a:buAutoNum type="arabicParenR"/>
            </a:pPr>
            <a:r>
              <a:rPr lang="en-US" sz="900" dirty="0"/>
              <a:t>Condition defined by King County government, relative to age and grade: </a:t>
            </a:r>
            <a:r>
              <a:rPr lang="en-GB" sz="900" dirty="0"/>
              <a:t>2 = Fair- Badly worn. Much repair needed. 3 = Average- Some evidence of deferred maintenance and normal obsolescence with age in that a few minor repairs are needed, 4 = Good- No obvious maintenance required but neither is everything new. 5= Very Good- All items well maintained, many having been overhauled and repaired as they have shown signs of wear.</a:t>
            </a:r>
            <a:endParaRPr lang="en-US" sz="900" dirty="0"/>
          </a:p>
        </p:txBody>
      </p:sp>
      <p:grpSp>
        <p:nvGrpSpPr>
          <p:cNvPr id="41" name="Group 40">
            <a:extLst>
              <a:ext uri="{FF2B5EF4-FFF2-40B4-BE49-F238E27FC236}">
                <a16:creationId xmlns:a16="http://schemas.microsoft.com/office/drawing/2014/main" id="{5740638A-174C-4145-BD77-3EFB0E31C768}"/>
              </a:ext>
            </a:extLst>
          </p:cNvPr>
          <p:cNvGrpSpPr/>
          <p:nvPr/>
        </p:nvGrpSpPr>
        <p:grpSpPr>
          <a:xfrm>
            <a:off x="160331" y="3243763"/>
            <a:ext cx="2214359" cy="1876877"/>
            <a:chOff x="990376" y="4473785"/>
            <a:chExt cx="2214359" cy="1876877"/>
          </a:xfrm>
        </p:grpSpPr>
        <p:sp>
          <p:nvSpPr>
            <p:cNvPr id="35" name="Rectangle 34">
              <a:extLst>
                <a:ext uri="{FF2B5EF4-FFF2-40B4-BE49-F238E27FC236}">
                  <a16:creationId xmlns:a16="http://schemas.microsoft.com/office/drawing/2014/main" id="{E497AD94-549D-2A44-A222-BA387DD3E6F0}"/>
                </a:ext>
              </a:extLst>
            </p:cNvPr>
            <p:cNvSpPr/>
            <p:nvPr/>
          </p:nvSpPr>
          <p:spPr>
            <a:xfrm>
              <a:off x="990376" y="4473785"/>
              <a:ext cx="2214359" cy="1876877"/>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8" name="Picture 14" descr="Image result for birthday icon png">
              <a:extLst>
                <a:ext uri="{FF2B5EF4-FFF2-40B4-BE49-F238E27FC236}">
                  <a16:creationId xmlns:a16="http://schemas.microsoft.com/office/drawing/2014/main" id="{4321E0D6-3114-DE4D-81C7-653236F0841A}"/>
                </a:ext>
              </a:extLst>
            </p:cNvPr>
            <p:cNvPicPr>
              <a:picLocks noChangeAspect="1" noChangeArrowheads="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11676" t="6822" r="11674" b="9654"/>
            <a:stretch/>
          </p:blipFill>
          <p:spPr bwMode="auto">
            <a:xfrm>
              <a:off x="1095965" y="4535398"/>
              <a:ext cx="365757" cy="39856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689DF1C-086B-0E4B-93A6-17223DF47CE4}"/>
                </a:ext>
              </a:extLst>
            </p:cNvPr>
            <p:cNvSpPr txBox="1"/>
            <p:nvPr/>
          </p:nvSpPr>
          <p:spPr>
            <a:xfrm>
              <a:off x="1413524" y="4609057"/>
              <a:ext cx="832279" cy="276999"/>
            </a:xfrm>
            <a:prstGeom prst="rect">
              <a:avLst/>
            </a:prstGeom>
            <a:noFill/>
          </p:spPr>
          <p:txBody>
            <a:bodyPr wrap="none" rtlCol="0">
              <a:spAutoFit/>
            </a:bodyPr>
            <a:lstStyle/>
            <a:p>
              <a:r>
                <a:rPr lang="en-US" sz="1200" dirty="0">
                  <a:solidFill>
                    <a:schemeClr val="accent6"/>
                  </a:solidFill>
                  <a:latin typeface="Barlow Light" pitchFamily="2" charset="77"/>
                </a:rPr>
                <a:t>Build year</a:t>
              </a:r>
            </a:p>
          </p:txBody>
        </p:sp>
        <p:sp>
          <p:nvSpPr>
            <p:cNvPr id="55" name="TextBox 54">
              <a:extLst>
                <a:ext uri="{FF2B5EF4-FFF2-40B4-BE49-F238E27FC236}">
                  <a16:creationId xmlns:a16="http://schemas.microsoft.com/office/drawing/2014/main" id="{B766B7A1-0864-C744-828D-09EBDE2996B4}"/>
                </a:ext>
              </a:extLst>
            </p:cNvPr>
            <p:cNvSpPr txBox="1"/>
            <p:nvPr/>
          </p:nvSpPr>
          <p:spPr>
            <a:xfrm>
              <a:off x="1050245" y="4980141"/>
              <a:ext cx="2131803" cy="1228947"/>
            </a:xfrm>
            <a:prstGeom prst="rect">
              <a:avLst/>
            </a:prstGeom>
            <a:noFill/>
          </p:spPr>
          <p:txBody>
            <a:bodyPr wrap="square" rtlCol="0" anchor="ctr">
              <a:noAutofit/>
            </a:bodyPr>
            <a:lstStyle/>
            <a:p>
              <a:r>
                <a:rPr lang="en-GB" sz="1400" dirty="0">
                  <a:solidFill>
                    <a:schemeClr val="accent2"/>
                  </a:solidFill>
                  <a:latin typeface="Barlow Light" pitchFamily="2" charset="77"/>
                </a:rPr>
                <a:t>If property built between:</a:t>
              </a:r>
            </a:p>
            <a:p>
              <a:pPr marL="285750" indent="-285750">
                <a:buFont typeface="Arial" panose="020B0604020202020204" pitchFamily="34" charset="0"/>
                <a:buChar char="•"/>
              </a:pPr>
              <a:r>
                <a:rPr lang="en-GB" sz="1400" dirty="0">
                  <a:solidFill>
                    <a:schemeClr val="accent2"/>
                  </a:solidFill>
                  <a:latin typeface="Barlow Light" pitchFamily="2" charset="77"/>
                </a:rPr>
                <a:t>1899-1919.  </a:t>
              </a:r>
              <a:r>
                <a:rPr lang="en-GB" sz="1400" dirty="0">
                  <a:solidFill>
                    <a:schemeClr val="accent4"/>
                  </a:solidFill>
                  <a:latin typeface="Barlow Light" pitchFamily="2" charset="77"/>
                </a:rPr>
                <a:t>+$93k</a:t>
              </a:r>
            </a:p>
            <a:p>
              <a:pPr marL="285750" indent="-285750">
                <a:buFont typeface="Arial" panose="020B0604020202020204" pitchFamily="34" charset="0"/>
                <a:buChar char="•"/>
              </a:pPr>
              <a:r>
                <a:rPr lang="en-GB" sz="1400" dirty="0">
                  <a:solidFill>
                    <a:schemeClr val="accent2"/>
                  </a:solidFill>
                  <a:latin typeface="Barlow Light" pitchFamily="2" charset="77"/>
                </a:rPr>
                <a:t>1920-1939. </a:t>
              </a:r>
              <a:r>
                <a:rPr lang="en-GB" sz="1400" dirty="0">
                  <a:solidFill>
                    <a:schemeClr val="accent4"/>
                  </a:solidFill>
                  <a:latin typeface="Barlow Light" pitchFamily="2" charset="77"/>
                </a:rPr>
                <a:t>+$80k</a:t>
              </a:r>
            </a:p>
            <a:p>
              <a:pPr marL="285750" indent="-285750">
                <a:buFont typeface="Arial" panose="020B0604020202020204" pitchFamily="34" charset="0"/>
                <a:buChar char="•"/>
              </a:pPr>
              <a:r>
                <a:rPr lang="en-GB" sz="1400" dirty="0">
                  <a:solidFill>
                    <a:schemeClr val="accent2"/>
                  </a:solidFill>
                  <a:latin typeface="Barlow Light" pitchFamily="2" charset="77"/>
                </a:rPr>
                <a:t>1940-1959. </a:t>
              </a:r>
              <a:r>
                <a:rPr lang="en-GB" sz="1400" dirty="0">
                  <a:solidFill>
                    <a:schemeClr val="accent4"/>
                  </a:solidFill>
                  <a:latin typeface="Barlow Light" pitchFamily="2" charset="77"/>
                </a:rPr>
                <a:t>+$0k</a:t>
              </a:r>
            </a:p>
            <a:p>
              <a:pPr marL="285750" indent="-285750">
                <a:buFont typeface="Arial" panose="020B0604020202020204" pitchFamily="34" charset="0"/>
                <a:buChar char="•"/>
              </a:pPr>
              <a:r>
                <a:rPr lang="en-GB" sz="1400" dirty="0">
                  <a:solidFill>
                    <a:schemeClr val="accent2"/>
                  </a:solidFill>
                  <a:latin typeface="Barlow Light" pitchFamily="2" charset="77"/>
                </a:rPr>
                <a:t>1960-1979. </a:t>
              </a:r>
              <a:r>
                <a:rPr lang="en-GB" sz="1400" dirty="0">
                  <a:solidFill>
                    <a:schemeClr val="accent4"/>
                  </a:solidFill>
                  <a:latin typeface="Barlow Light" pitchFamily="2" charset="77"/>
                </a:rPr>
                <a:t>-$49k</a:t>
              </a:r>
            </a:p>
            <a:p>
              <a:pPr marL="285750" indent="-285750">
                <a:buFont typeface="Arial" panose="020B0604020202020204" pitchFamily="34" charset="0"/>
                <a:buChar char="•"/>
              </a:pPr>
              <a:r>
                <a:rPr lang="en-GB" sz="1400" dirty="0">
                  <a:solidFill>
                    <a:schemeClr val="accent2"/>
                  </a:solidFill>
                  <a:latin typeface="Barlow Light" pitchFamily="2" charset="77"/>
                </a:rPr>
                <a:t>1980-1999. </a:t>
              </a:r>
              <a:r>
                <a:rPr lang="en-GB" sz="1400" dirty="0">
                  <a:solidFill>
                    <a:schemeClr val="accent4"/>
                  </a:solidFill>
                  <a:latin typeface="Barlow Light" pitchFamily="2" charset="77"/>
                </a:rPr>
                <a:t>-$29k</a:t>
              </a:r>
            </a:p>
          </p:txBody>
        </p:sp>
      </p:grpSp>
      <p:grpSp>
        <p:nvGrpSpPr>
          <p:cNvPr id="43" name="Group 42">
            <a:extLst>
              <a:ext uri="{FF2B5EF4-FFF2-40B4-BE49-F238E27FC236}">
                <a16:creationId xmlns:a16="http://schemas.microsoft.com/office/drawing/2014/main" id="{8A42FDFB-5783-524D-A19E-CF6332D448D2}"/>
              </a:ext>
            </a:extLst>
          </p:cNvPr>
          <p:cNvGrpSpPr/>
          <p:nvPr/>
        </p:nvGrpSpPr>
        <p:grpSpPr>
          <a:xfrm>
            <a:off x="2748789" y="4225019"/>
            <a:ext cx="2210723" cy="1499412"/>
            <a:chOff x="3684980" y="4295581"/>
            <a:chExt cx="2210723" cy="1499412"/>
          </a:xfrm>
        </p:grpSpPr>
        <p:sp>
          <p:nvSpPr>
            <p:cNvPr id="36" name="Rectangle 35">
              <a:extLst>
                <a:ext uri="{FF2B5EF4-FFF2-40B4-BE49-F238E27FC236}">
                  <a16:creationId xmlns:a16="http://schemas.microsoft.com/office/drawing/2014/main" id="{CFAA5BFC-9060-BD43-B5B1-7C2907B396CD}"/>
                </a:ext>
              </a:extLst>
            </p:cNvPr>
            <p:cNvSpPr/>
            <p:nvPr/>
          </p:nvSpPr>
          <p:spPr>
            <a:xfrm>
              <a:off x="3684980" y="4295581"/>
              <a:ext cx="2210723" cy="1499412"/>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40" name="Picture 16" descr="Image result for spanner icon png">
              <a:extLst>
                <a:ext uri="{FF2B5EF4-FFF2-40B4-BE49-F238E27FC236}">
                  <a16:creationId xmlns:a16="http://schemas.microsoft.com/office/drawing/2014/main" id="{69929C67-34B9-5A4B-8F2A-680D32706BE8}"/>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01635" y="4371070"/>
              <a:ext cx="421418" cy="42141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F3BA470-DE8B-524C-88D6-8F3993D9660B}"/>
                </a:ext>
              </a:extLst>
            </p:cNvPr>
            <p:cNvSpPr txBox="1"/>
            <p:nvPr/>
          </p:nvSpPr>
          <p:spPr>
            <a:xfrm>
              <a:off x="4204908" y="4437586"/>
              <a:ext cx="1500732" cy="276999"/>
            </a:xfrm>
            <a:prstGeom prst="rect">
              <a:avLst/>
            </a:prstGeom>
            <a:noFill/>
          </p:spPr>
          <p:txBody>
            <a:bodyPr wrap="none" rtlCol="0">
              <a:spAutoFit/>
            </a:bodyPr>
            <a:lstStyle/>
            <a:p>
              <a:r>
                <a:rPr lang="en-US" sz="1200" dirty="0">
                  <a:solidFill>
                    <a:schemeClr val="accent6"/>
                  </a:solidFill>
                  <a:latin typeface="Barlow Light" pitchFamily="2" charset="77"/>
                </a:rPr>
                <a:t>Property condition</a:t>
              </a:r>
              <a:r>
                <a:rPr lang="en-US" sz="1200" baseline="30000" dirty="0">
                  <a:solidFill>
                    <a:schemeClr val="accent6"/>
                  </a:solidFill>
                  <a:latin typeface="Barlow Light" pitchFamily="2" charset="77"/>
                </a:rPr>
                <a:t>4</a:t>
              </a:r>
              <a:endParaRPr lang="en-US" sz="1200" dirty="0">
                <a:solidFill>
                  <a:schemeClr val="accent6"/>
                </a:solidFill>
                <a:latin typeface="Barlow Light" pitchFamily="2" charset="77"/>
              </a:endParaRPr>
            </a:p>
          </p:txBody>
        </p:sp>
        <p:sp>
          <p:nvSpPr>
            <p:cNvPr id="57" name="TextBox 56">
              <a:extLst>
                <a:ext uri="{FF2B5EF4-FFF2-40B4-BE49-F238E27FC236}">
                  <a16:creationId xmlns:a16="http://schemas.microsoft.com/office/drawing/2014/main" id="{10132E82-C2A3-A246-ACE4-E7C8BDA428E7}"/>
                </a:ext>
              </a:extLst>
            </p:cNvPr>
            <p:cNvSpPr txBox="1"/>
            <p:nvPr/>
          </p:nvSpPr>
          <p:spPr>
            <a:xfrm>
              <a:off x="3738820" y="4798549"/>
              <a:ext cx="2051793" cy="932332"/>
            </a:xfrm>
            <a:prstGeom prst="rect">
              <a:avLst/>
            </a:prstGeom>
            <a:noFill/>
          </p:spPr>
          <p:txBody>
            <a:bodyPr wrap="square" rtlCol="0" anchor="ctr">
              <a:noAutofit/>
            </a:bodyPr>
            <a:lstStyle/>
            <a:p>
              <a:pPr marL="285750" indent="-285750">
                <a:buFont typeface="Arial" panose="020B0604020202020204" pitchFamily="34" charset="0"/>
                <a:buChar char="•"/>
              </a:pPr>
              <a:r>
                <a:rPr lang="en-GB" sz="1400" dirty="0">
                  <a:solidFill>
                    <a:schemeClr val="accent2"/>
                  </a:solidFill>
                  <a:latin typeface="Barlow Light" pitchFamily="2" charset="77"/>
                </a:rPr>
                <a:t>Condition 2. </a:t>
              </a:r>
              <a:r>
                <a:rPr lang="en-GB" sz="1400" dirty="0">
                  <a:solidFill>
                    <a:schemeClr val="accent4"/>
                  </a:solidFill>
                  <a:latin typeface="Barlow Light" pitchFamily="2" charset="77"/>
                </a:rPr>
                <a:t>-$122k</a:t>
              </a:r>
            </a:p>
            <a:p>
              <a:pPr marL="285750" indent="-285750">
                <a:buFont typeface="Arial" panose="020B0604020202020204" pitchFamily="34" charset="0"/>
                <a:buChar char="•"/>
              </a:pPr>
              <a:r>
                <a:rPr lang="en-GB" sz="1400" dirty="0">
                  <a:solidFill>
                    <a:schemeClr val="accent2"/>
                  </a:solidFill>
                  <a:latin typeface="Barlow Light" pitchFamily="2" charset="77"/>
                </a:rPr>
                <a:t>Condition 3. </a:t>
              </a:r>
              <a:r>
                <a:rPr lang="en-GB" sz="1400" dirty="0">
                  <a:solidFill>
                    <a:schemeClr val="accent4"/>
                  </a:solidFill>
                  <a:latin typeface="Barlow Light" pitchFamily="2" charset="77"/>
                </a:rPr>
                <a:t>-$56k</a:t>
              </a:r>
            </a:p>
            <a:p>
              <a:pPr marL="285750" indent="-285750">
                <a:buFont typeface="Arial" panose="020B0604020202020204" pitchFamily="34" charset="0"/>
                <a:buChar char="•"/>
              </a:pPr>
              <a:r>
                <a:rPr lang="en-GB" sz="1400" dirty="0">
                  <a:solidFill>
                    <a:schemeClr val="accent2"/>
                  </a:solidFill>
                  <a:latin typeface="Barlow Light" pitchFamily="2" charset="77"/>
                </a:rPr>
                <a:t>Condition 4. </a:t>
              </a:r>
              <a:r>
                <a:rPr lang="en-GB" sz="1400" dirty="0">
                  <a:solidFill>
                    <a:schemeClr val="accent4"/>
                  </a:solidFill>
                  <a:latin typeface="Barlow Light" pitchFamily="2" charset="77"/>
                </a:rPr>
                <a:t>-$32k</a:t>
              </a:r>
            </a:p>
            <a:p>
              <a:pPr marL="285750" indent="-285750">
                <a:buFont typeface="Arial" panose="020B0604020202020204" pitchFamily="34" charset="0"/>
                <a:buChar char="•"/>
              </a:pPr>
              <a:r>
                <a:rPr lang="en-GB" sz="1400" dirty="0">
                  <a:solidFill>
                    <a:schemeClr val="accent2"/>
                  </a:solidFill>
                  <a:latin typeface="Barlow Light" pitchFamily="2" charset="77"/>
                </a:rPr>
                <a:t>Condition 5. </a:t>
              </a:r>
              <a:r>
                <a:rPr lang="en-GB" sz="1400" dirty="0">
                  <a:solidFill>
                    <a:schemeClr val="accent4"/>
                  </a:solidFill>
                  <a:latin typeface="Barlow Light" pitchFamily="2" charset="77"/>
                </a:rPr>
                <a:t>+3k</a:t>
              </a:r>
            </a:p>
          </p:txBody>
        </p:sp>
      </p:grpSp>
      <p:grpSp>
        <p:nvGrpSpPr>
          <p:cNvPr id="62" name="Group 61">
            <a:extLst>
              <a:ext uri="{FF2B5EF4-FFF2-40B4-BE49-F238E27FC236}">
                <a16:creationId xmlns:a16="http://schemas.microsoft.com/office/drawing/2014/main" id="{F7A855DA-30E5-544F-AD5B-C873F9463364}"/>
              </a:ext>
            </a:extLst>
          </p:cNvPr>
          <p:cNvGrpSpPr/>
          <p:nvPr/>
        </p:nvGrpSpPr>
        <p:grpSpPr>
          <a:xfrm>
            <a:off x="10004850" y="1152763"/>
            <a:ext cx="1843965" cy="2572478"/>
            <a:chOff x="7823338" y="1172670"/>
            <a:chExt cx="1843965" cy="2572478"/>
          </a:xfrm>
        </p:grpSpPr>
        <p:sp>
          <p:nvSpPr>
            <p:cNvPr id="63" name="Rectangle 62">
              <a:extLst>
                <a:ext uri="{FF2B5EF4-FFF2-40B4-BE49-F238E27FC236}">
                  <a16:creationId xmlns:a16="http://schemas.microsoft.com/office/drawing/2014/main" id="{D2374D3A-671E-6E4C-AE95-2EDFC44EF6BA}"/>
                </a:ext>
              </a:extLst>
            </p:cNvPr>
            <p:cNvSpPr/>
            <p:nvPr/>
          </p:nvSpPr>
          <p:spPr>
            <a:xfrm>
              <a:off x="7823338" y="1172670"/>
              <a:ext cx="1843965" cy="2572478"/>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12" descr="Image result for map icon png">
              <a:extLst>
                <a:ext uri="{FF2B5EF4-FFF2-40B4-BE49-F238E27FC236}">
                  <a16:creationId xmlns:a16="http://schemas.microsoft.com/office/drawing/2014/main" id="{1F62C540-6AE9-F74E-8833-85D79104EB38}"/>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49663" y="1259480"/>
              <a:ext cx="379681" cy="37968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56F84F39-A243-F848-AAF6-B9E9178203CA}"/>
                </a:ext>
              </a:extLst>
            </p:cNvPr>
            <p:cNvSpPr txBox="1"/>
            <p:nvPr/>
          </p:nvSpPr>
          <p:spPr>
            <a:xfrm>
              <a:off x="8286312" y="1333124"/>
              <a:ext cx="957822" cy="276999"/>
            </a:xfrm>
            <a:prstGeom prst="rect">
              <a:avLst/>
            </a:prstGeom>
            <a:noFill/>
          </p:spPr>
          <p:txBody>
            <a:bodyPr wrap="square" rtlCol="0">
              <a:noAutofit/>
            </a:bodyPr>
            <a:lstStyle/>
            <a:p>
              <a:r>
                <a:rPr lang="en-US" sz="1200" dirty="0">
                  <a:solidFill>
                    <a:schemeClr val="accent6"/>
                  </a:solidFill>
                  <a:latin typeface="Barlow Light" pitchFamily="2" charset="77"/>
                </a:rPr>
                <a:t>Location</a:t>
              </a:r>
              <a:r>
                <a:rPr lang="en-US" sz="1200" baseline="30000" dirty="0">
                  <a:solidFill>
                    <a:schemeClr val="accent6"/>
                  </a:solidFill>
                  <a:latin typeface="Barlow Light" pitchFamily="2" charset="77"/>
                </a:rPr>
                <a:t>3</a:t>
              </a:r>
            </a:p>
          </p:txBody>
        </p:sp>
        <p:sp>
          <p:nvSpPr>
            <p:cNvPr id="66" name="TextBox 65">
              <a:extLst>
                <a:ext uri="{FF2B5EF4-FFF2-40B4-BE49-F238E27FC236}">
                  <a16:creationId xmlns:a16="http://schemas.microsoft.com/office/drawing/2014/main" id="{6E7ACE7D-3876-7A40-9EEE-176C7F4247D6}"/>
                </a:ext>
              </a:extLst>
            </p:cNvPr>
            <p:cNvSpPr txBox="1"/>
            <p:nvPr/>
          </p:nvSpPr>
          <p:spPr>
            <a:xfrm>
              <a:off x="7918435" y="1643890"/>
              <a:ext cx="1679293" cy="2016298"/>
            </a:xfrm>
            <a:prstGeom prst="rect">
              <a:avLst/>
            </a:prstGeom>
            <a:noFill/>
          </p:spPr>
          <p:txBody>
            <a:bodyPr wrap="square" rtlCol="0" anchor="b">
              <a:noAutofit/>
            </a:bodyPr>
            <a:lstStyle/>
            <a:p>
              <a:r>
                <a:rPr lang="en-GB" sz="1400" dirty="0">
                  <a:solidFill>
                    <a:schemeClr val="accent2"/>
                  </a:solidFill>
                  <a:latin typeface="Barlow Light" pitchFamily="2" charset="77"/>
                </a:rPr>
                <a:t>If property in:</a:t>
              </a:r>
            </a:p>
            <a:p>
              <a:pPr marL="285750" indent="-285750">
                <a:buFont typeface="Arial" panose="020B0604020202020204" pitchFamily="34" charset="0"/>
                <a:buChar char="•"/>
              </a:pPr>
              <a:r>
                <a:rPr lang="en-GB" sz="1400" dirty="0">
                  <a:solidFill>
                    <a:schemeClr val="accent2"/>
                  </a:solidFill>
                  <a:latin typeface="Barlow Light" pitchFamily="2" charset="77"/>
                </a:rPr>
                <a:t>Area A. </a:t>
              </a:r>
              <a:r>
                <a:rPr lang="en-GB" sz="1400" dirty="0">
                  <a:solidFill>
                    <a:schemeClr val="accent4"/>
                  </a:solidFill>
                  <a:latin typeface="Barlow Light" pitchFamily="2" charset="77"/>
                </a:rPr>
                <a:t>+$52k</a:t>
              </a:r>
            </a:p>
            <a:p>
              <a:pPr marL="285750" indent="-285750">
                <a:buFont typeface="Arial" panose="020B0604020202020204" pitchFamily="34" charset="0"/>
                <a:buChar char="•"/>
              </a:pPr>
              <a:r>
                <a:rPr lang="en-GB" sz="1400" dirty="0">
                  <a:solidFill>
                    <a:schemeClr val="accent2"/>
                  </a:solidFill>
                  <a:latin typeface="Barlow Light" pitchFamily="2" charset="77"/>
                </a:rPr>
                <a:t>Area B. </a:t>
              </a:r>
              <a:r>
                <a:rPr lang="en-GB" sz="1400" dirty="0">
                  <a:solidFill>
                    <a:schemeClr val="accent4"/>
                  </a:solidFill>
                  <a:latin typeface="Barlow Light" pitchFamily="2" charset="77"/>
                </a:rPr>
                <a:t>+$66k</a:t>
              </a:r>
            </a:p>
            <a:p>
              <a:pPr marL="285750" indent="-285750">
                <a:buFont typeface="Arial" panose="020B0604020202020204" pitchFamily="34" charset="0"/>
                <a:buChar char="•"/>
              </a:pPr>
              <a:r>
                <a:rPr lang="en-GB" sz="1400" dirty="0">
                  <a:solidFill>
                    <a:schemeClr val="accent2"/>
                  </a:solidFill>
                  <a:latin typeface="Barlow Light" pitchFamily="2" charset="77"/>
                </a:rPr>
                <a:t>Area C. </a:t>
              </a:r>
              <a:r>
                <a:rPr lang="en-GB" sz="1400" dirty="0">
                  <a:solidFill>
                    <a:schemeClr val="accent4"/>
                  </a:solidFill>
                  <a:latin typeface="Barlow Light" pitchFamily="2" charset="77"/>
                </a:rPr>
                <a:t>+$74k</a:t>
              </a:r>
            </a:p>
            <a:p>
              <a:pPr marL="285750" indent="-285750">
                <a:buFont typeface="Arial" panose="020B0604020202020204" pitchFamily="34" charset="0"/>
                <a:buChar char="•"/>
              </a:pPr>
              <a:r>
                <a:rPr lang="en-GB" sz="1400" dirty="0">
                  <a:solidFill>
                    <a:schemeClr val="accent2"/>
                  </a:solidFill>
                  <a:latin typeface="Barlow Light" pitchFamily="2" charset="77"/>
                </a:rPr>
                <a:t>Area D. </a:t>
              </a:r>
              <a:r>
                <a:rPr lang="en-GB" sz="1400" dirty="0">
                  <a:solidFill>
                    <a:schemeClr val="accent4"/>
                  </a:solidFill>
                  <a:latin typeface="Barlow Light" pitchFamily="2" charset="77"/>
                </a:rPr>
                <a:t>-$125k</a:t>
              </a:r>
            </a:p>
            <a:p>
              <a:pPr marL="285750" indent="-285750">
                <a:buFont typeface="Arial" panose="020B0604020202020204" pitchFamily="34" charset="0"/>
                <a:buChar char="•"/>
              </a:pPr>
              <a:r>
                <a:rPr lang="en-GB" sz="1400" dirty="0">
                  <a:solidFill>
                    <a:schemeClr val="accent2"/>
                  </a:solidFill>
                  <a:latin typeface="Barlow Light" pitchFamily="2" charset="77"/>
                </a:rPr>
                <a:t>Area E. </a:t>
              </a:r>
              <a:r>
                <a:rPr lang="en-GB" sz="1400" dirty="0">
                  <a:solidFill>
                    <a:schemeClr val="accent4"/>
                  </a:solidFill>
                  <a:latin typeface="Barlow Light" pitchFamily="2" charset="77"/>
                </a:rPr>
                <a:t>-$87k</a:t>
              </a:r>
            </a:p>
            <a:p>
              <a:pPr marL="285750" indent="-285750">
                <a:buFont typeface="Arial" panose="020B0604020202020204" pitchFamily="34" charset="0"/>
                <a:buChar char="•"/>
              </a:pPr>
              <a:r>
                <a:rPr lang="en-GB" sz="1400" dirty="0">
                  <a:solidFill>
                    <a:schemeClr val="accent2"/>
                  </a:solidFill>
                  <a:latin typeface="Barlow Light" pitchFamily="2" charset="77"/>
                </a:rPr>
                <a:t>Area F. </a:t>
              </a:r>
              <a:r>
                <a:rPr lang="en-GB" sz="1400" dirty="0">
                  <a:solidFill>
                    <a:schemeClr val="accent4"/>
                  </a:solidFill>
                  <a:latin typeface="Barlow Light" pitchFamily="2" charset="77"/>
                </a:rPr>
                <a:t>-$160k</a:t>
              </a:r>
            </a:p>
            <a:p>
              <a:pPr marL="285750" indent="-285750">
                <a:buFont typeface="Arial" panose="020B0604020202020204" pitchFamily="34" charset="0"/>
                <a:buChar char="•"/>
              </a:pPr>
              <a:r>
                <a:rPr lang="en-GB" sz="1400" dirty="0">
                  <a:solidFill>
                    <a:schemeClr val="accent2"/>
                  </a:solidFill>
                  <a:latin typeface="Barlow Light" pitchFamily="2" charset="77"/>
                </a:rPr>
                <a:t>Area G. </a:t>
              </a:r>
              <a:r>
                <a:rPr lang="en-GB" sz="1400" dirty="0">
                  <a:solidFill>
                    <a:schemeClr val="accent4"/>
                  </a:solidFill>
                  <a:latin typeface="Barlow Light" pitchFamily="2" charset="77"/>
                </a:rPr>
                <a:t>+$51k</a:t>
              </a:r>
            </a:p>
            <a:p>
              <a:pPr marL="285750" indent="-285750">
                <a:buFont typeface="Arial" panose="020B0604020202020204" pitchFamily="34" charset="0"/>
                <a:buChar char="•"/>
              </a:pPr>
              <a:r>
                <a:rPr lang="en-GB" sz="1400" dirty="0">
                  <a:solidFill>
                    <a:schemeClr val="accent2"/>
                  </a:solidFill>
                  <a:latin typeface="Barlow Light" pitchFamily="2" charset="77"/>
                </a:rPr>
                <a:t>Area H. </a:t>
              </a:r>
              <a:r>
                <a:rPr lang="en-GB" sz="1400" dirty="0">
                  <a:solidFill>
                    <a:schemeClr val="accent4"/>
                  </a:solidFill>
                  <a:latin typeface="Barlow Light" pitchFamily="2" charset="77"/>
                </a:rPr>
                <a:t>-$117k</a:t>
              </a:r>
            </a:p>
          </p:txBody>
        </p:sp>
      </p:grpSp>
      <p:grpSp>
        <p:nvGrpSpPr>
          <p:cNvPr id="3" name="Group 2">
            <a:extLst>
              <a:ext uri="{FF2B5EF4-FFF2-40B4-BE49-F238E27FC236}">
                <a16:creationId xmlns:a16="http://schemas.microsoft.com/office/drawing/2014/main" id="{F49640FA-4B79-B142-A10E-80E2EFB2DAED}"/>
              </a:ext>
            </a:extLst>
          </p:cNvPr>
          <p:cNvGrpSpPr/>
          <p:nvPr/>
        </p:nvGrpSpPr>
        <p:grpSpPr>
          <a:xfrm>
            <a:off x="1123798" y="1155192"/>
            <a:ext cx="2295366" cy="1737637"/>
            <a:chOff x="1123798" y="1155192"/>
            <a:chExt cx="2295366" cy="1737637"/>
          </a:xfrm>
        </p:grpSpPr>
        <p:sp>
          <p:nvSpPr>
            <p:cNvPr id="12" name="Rectangle 11">
              <a:extLst>
                <a:ext uri="{FF2B5EF4-FFF2-40B4-BE49-F238E27FC236}">
                  <a16:creationId xmlns:a16="http://schemas.microsoft.com/office/drawing/2014/main" id="{EE4B243C-F597-D84A-8CF9-B51438078D55}"/>
                </a:ext>
              </a:extLst>
            </p:cNvPr>
            <p:cNvSpPr/>
            <p:nvPr/>
          </p:nvSpPr>
          <p:spPr>
            <a:xfrm>
              <a:off x="1123798" y="1155192"/>
              <a:ext cx="2295366" cy="1737637"/>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Image result for bed icon png">
              <a:extLst>
                <a:ext uri="{FF2B5EF4-FFF2-40B4-BE49-F238E27FC236}">
                  <a16:creationId xmlns:a16="http://schemas.microsoft.com/office/drawing/2014/main" id="{DE52B662-2EC7-1243-A0AC-ABD8141F0705}"/>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0218" y="1256069"/>
              <a:ext cx="431990" cy="3452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551C0CB-7F98-D940-A6E3-3E81CF16E186}"/>
                </a:ext>
              </a:extLst>
            </p:cNvPr>
            <p:cNvSpPr txBox="1"/>
            <p:nvPr/>
          </p:nvSpPr>
          <p:spPr>
            <a:xfrm>
              <a:off x="1664090" y="1275195"/>
              <a:ext cx="867545" cy="276999"/>
            </a:xfrm>
            <a:prstGeom prst="rect">
              <a:avLst/>
            </a:prstGeom>
            <a:noFill/>
          </p:spPr>
          <p:txBody>
            <a:bodyPr wrap="none" rtlCol="0">
              <a:spAutoFit/>
            </a:bodyPr>
            <a:lstStyle/>
            <a:p>
              <a:r>
                <a:rPr lang="en-US" sz="1200" dirty="0">
                  <a:solidFill>
                    <a:schemeClr val="accent6"/>
                  </a:solidFill>
                  <a:latin typeface="Barlow Light" pitchFamily="2" charset="77"/>
                </a:rPr>
                <a:t>Bedrooms</a:t>
              </a:r>
            </a:p>
          </p:txBody>
        </p:sp>
        <p:sp>
          <p:nvSpPr>
            <p:cNvPr id="73" name="TextBox 72">
              <a:extLst>
                <a:ext uri="{FF2B5EF4-FFF2-40B4-BE49-F238E27FC236}">
                  <a16:creationId xmlns:a16="http://schemas.microsoft.com/office/drawing/2014/main" id="{D29D89D2-9ED7-C745-A453-F12BDA8B4AE6}"/>
                </a:ext>
              </a:extLst>
            </p:cNvPr>
            <p:cNvSpPr txBox="1"/>
            <p:nvPr/>
          </p:nvSpPr>
          <p:spPr>
            <a:xfrm>
              <a:off x="1188790" y="1623048"/>
              <a:ext cx="2165381" cy="1137878"/>
            </a:xfrm>
            <a:prstGeom prst="rect">
              <a:avLst/>
            </a:prstGeom>
            <a:noFill/>
          </p:spPr>
          <p:txBody>
            <a:bodyPr wrap="square" rtlCol="0" anchor="ctr">
              <a:noAutofit/>
            </a:bodyPr>
            <a:lstStyle/>
            <a:p>
              <a:pPr marL="285750" indent="-285750">
                <a:buFont typeface="Arial" panose="020B0604020202020204" pitchFamily="34" charset="0"/>
                <a:buChar char="•"/>
              </a:pPr>
              <a:r>
                <a:rPr lang="en-GB" sz="1400" dirty="0">
                  <a:solidFill>
                    <a:schemeClr val="accent2"/>
                  </a:solidFill>
                  <a:latin typeface="Barlow Light" pitchFamily="2" charset="77"/>
                </a:rPr>
                <a:t>1 Bedrooms: </a:t>
              </a:r>
              <a:r>
                <a:rPr lang="en-GB" sz="1400" dirty="0">
                  <a:solidFill>
                    <a:schemeClr val="accent4"/>
                  </a:solidFill>
                  <a:latin typeface="Barlow Light" pitchFamily="2" charset="77"/>
                </a:rPr>
                <a:t>+$0.0</a:t>
              </a:r>
            </a:p>
            <a:p>
              <a:pPr marL="285750" indent="-285750">
                <a:buFont typeface="Arial" panose="020B0604020202020204" pitchFamily="34" charset="0"/>
                <a:buChar char="•"/>
              </a:pPr>
              <a:r>
                <a:rPr lang="en-GB" sz="1400" dirty="0">
                  <a:solidFill>
                    <a:schemeClr val="accent2"/>
                  </a:solidFill>
                  <a:latin typeface="Barlow Light" pitchFamily="2" charset="77"/>
                </a:rPr>
                <a:t>2 Bedrooms: </a:t>
              </a:r>
              <a:r>
                <a:rPr lang="en-GB" sz="1400" dirty="0">
                  <a:solidFill>
                    <a:schemeClr val="accent4"/>
                  </a:solidFill>
                  <a:latin typeface="Barlow Light" pitchFamily="2" charset="77"/>
                </a:rPr>
                <a:t>+$58k</a:t>
              </a:r>
            </a:p>
            <a:p>
              <a:pPr marL="285750" indent="-285750">
                <a:buFont typeface="Arial" panose="020B0604020202020204" pitchFamily="34" charset="0"/>
                <a:buChar char="•"/>
              </a:pPr>
              <a:r>
                <a:rPr lang="en-GB" sz="1400" dirty="0">
                  <a:solidFill>
                    <a:schemeClr val="accent2"/>
                  </a:solidFill>
                  <a:latin typeface="Barlow Light" pitchFamily="2" charset="77"/>
                </a:rPr>
                <a:t>3 Bedrooms: </a:t>
              </a:r>
              <a:r>
                <a:rPr lang="en-GB" sz="1400" dirty="0">
                  <a:solidFill>
                    <a:schemeClr val="accent4"/>
                  </a:solidFill>
                  <a:latin typeface="Barlow Light" pitchFamily="2" charset="77"/>
                </a:rPr>
                <a:t>+$92k</a:t>
              </a:r>
            </a:p>
            <a:p>
              <a:pPr marL="285750" indent="-285750">
                <a:buFont typeface="Arial" panose="020B0604020202020204" pitchFamily="34" charset="0"/>
                <a:buChar char="•"/>
              </a:pPr>
              <a:r>
                <a:rPr lang="en-GB" sz="1400" dirty="0">
                  <a:solidFill>
                    <a:schemeClr val="accent2"/>
                  </a:solidFill>
                  <a:latin typeface="Barlow Light" pitchFamily="2" charset="77"/>
                </a:rPr>
                <a:t>4 Bedrooms: </a:t>
              </a:r>
              <a:r>
                <a:rPr lang="en-GB" sz="1400" dirty="0">
                  <a:solidFill>
                    <a:schemeClr val="accent4"/>
                  </a:solidFill>
                  <a:latin typeface="Barlow Light" pitchFamily="2" charset="77"/>
                </a:rPr>
                <a:t>+$116k</a:t>
              </a:r>
            </a:p>
            <a:p>
              <a:pPr marL="285750" indent="-285750">
                <a:buFont typeface="Arial" panose="020B0604020202020204" pitchFamily="34" charset="0"/>
                <a:buChar char="•"/>
              </a:pPr>
              <a:r>
                <a:rPr lang="en-GB" sz="1400" dirty="0">
                  <a:solidFill>
                    <a:schemeClr val="accent2"/>
                  </a:solidFill>
                  <a:latin typeface="Barlow Light" pitchFamily="2" charset="77"/>
                </a:rPr>
                <a:t>5 Bedrooms: </a:t>
              </a:r>
              <a:r>
                <a:rPr lang="en-GB" sz="1400" dirty="0">
                  <a:solidFill>
                    <a:schemeClr val="accent4"/>
                  </a:solidFill>
                  <a:latin typeface="Barlow Light" pitchFamily="2" charset="77"/>
                </a:rPr>
                <a:t>+$135k</a:t>
              </a:r>
            </a:p>
          </p:txBody>
        </p:sp>
      </p:grpSp>
      <p:grpSp>
        <p:nvGrpSpPr>
          <p:cNvPr id="56" name="Group 55">
            <a:extLst>
              <a:ext uri="{FF2B5EF4-FFF2-40B4-BE49-F238E27FC236}">
                <a16:creationId xmlns:a16="http://schemas.microsoft.com/office/drawing/2014/main" id="{482B5A92-2ACD-4940-90D6-7CDFB9C3C9B9}"/>
              </a:ext>
            </a:extLst>
          </p:cNvPr>
          <p:cNvGrpSpPr/>
          <p:nvPr/>
        </p:nvGrpSpPr>
        <p:grpSpPr>
          <a:xfrm>
            <a:off x="3626543" y="1155192"/>
            <a:ext cx="2630810" cy="1737637"/>
            <a:chOff x="6517283" y="925278"/>
            <a:chExt cx="2630810" cy="1737637"/>
          </a:xfrm>
        </p:grpSpPr>
        <p:sp>
          <p:nvSpPr>
            <p:cNvPr id="79" name="Rectangle 78">
              <a:extLst>
                <a:ext uri="{FF2B5EF4-FFF2-40B4-BE49-F238E27FC236}">
                  <a16:creationId xmlns:a16="http://schemas.microsoft.com/office/drawing/2014/main" id="{B0C4065A-0D71-7D47-AA5F-25FA4ED078CC}"/>
                </a:ext>
              </a:extLst>
            </p:cNvPr>
            <p:cNvSpPr/>
            <p:nvPr/>
          </p:nvSpPr>
          <p:spPr>
            <a:xfrm>
              <a:off x="6517283" y="925278"/>
              <a:ext cx="2630810" cy="1737637"/>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TextBox 80">
              <a:extLst>
                <a:ext uri="{FF2B5EF4-FFF2-40B4-BE49-F238E27FC236}">
                  <a16:creationId xmlns:a16="http://schemas.microsoft.com/office/drawing/2014/main" id="{9052E80A-CB4A-F240-97B2-C286699D7A25}"/>
                </a:ext>
              </a:extLst>
            </p:cNvPr>
            <p:cNvSpPr txBox="1"/>
            <p:nvPr/>
          </p:nvSpPr>
          <p:spPr>
            <a:xfrm>
              <a:off x="6890178" y="1046714"/>
              <a:ext cx="640922" cy="276999"/>
            </a:xfrm>
            <a:prstGeom prst="rect">
              <a:avLst/>
            </a:prstGeom>
            <a:noFill/>
          </p:spPr>
          <p:txBody>
            <a:bodyPr wrap="square" rtlCol="0">
              <a:noAutofit/>
            </a:bodyPr>
            <a:lstStyle/>
            <a:p>
              <a:r>
                <a:rPr lang="en-US" sz="1200" dirty="0">
                  <a:solidFill>
                    <a:schemeClr val="accent6"/>
                  </a:solidFill>
                  <a:latin typeface="Barlow Light" pitchFamily="2" charset="77"/>
                </a:rPr>
                <a:t>Grade</a:t>
              </a:r>
              <a:r>
                <a:rPr lang="en-US" sz="1200" baseline="30000" dirty="0">
                  <a:solidFill>
                    <a:schemeClr val="accent6"/>
                  </a:solidFill>
                  <a:latin typeface="Barlow Light" pitchFamily="2" charset="77"/>
                </a:rPr>
                <a:t>1</a:t>
              </a:r>
              <a:endParaRPr lang="en-US" sz="1200" dirty="0">
                <a:solidFill>
                  <a:schemeClr val="accent6"/>
                </a:solidFill>
                <a:latin typeface="Barlow Light" pitchFamily="2" charset="77"/>
              </a:endParaRPr>
            </a:p>
          </p:txBody>
        </p:sp>
        <p:grpSp>
          <p:nvGrpSpPr>
            <p:cNvPr id="52" name="Group 51">
              <a:extLst>
                <a:ext uri="{FF2B5EF4-FFF2-40B4-BE49-F238E27FC236}">
                  <a16:creationId xmlns:a16="http://schemas.microsoft.com/office/drawing/2014/main" id="{91E7A6FC-2B54-8A4A-9AD2-894F7A125929}"/>
                </a:ext>
              </a:extLst>
            </p:cNvPr>
            <p:cNvGrpSpPr/>
            <p:nvPr/>
          </p:nvGrpSpPr>
          <p:grpSpPr>
            <a:xfrm>
              <a:off x="6612380" y="1290700"/>
              <a:ext cx="2535713" cy="1243953"/>
              <a:chOff x="6612380" y="1396498"/>
              <a:chExt cx="2535713" cy="1243953"/>
            </a:xfrm>
          </p:grpSpPr>
          <p:sp>
            <p:nvSpPr>
              <p:cNvPr id="82" name="TextBox 81">
                <a:extLst>
                  <a:ext uri="{FF2B5EF4-FFF2-40B4-BE49-F238E27FC236}">
                    <a16:creationId xmlns:a16="http://schemas.microsoft.com/office/drawing/2014/main" id="{89BF3C7C-10C2-DC45-B9A5-53520F714747}"/>
                  </a:ext>
                </a:extLst>
              </p:cNvPr>
              <p:cNvSpPr txBox="1"/>
              <p:nvPr/>
            </p:nvSpPr>
            <p:spPr>
              <a:xfrm>
                <a:off x="6612380" y="1396498"/>
                <a:ext cx="2018501" cy="1243953"/>
              </a:xfrm>
              <a:prstGeom prst="rect">
                <a:avLst/>
              </a:prstGeom>
              <a:noFill/>
            </p:spPr>
            <p:txBody>
              <a:bodyPr wrap="square" rtlCol="0" anchor="b">
                <a:noAutofit/>
              </a:bodyPr>
              <a:lstStyle/>
              <a:p>
                <a:r>
                  <a:rPr lang="en-GB" sz="1400" dirty="0">
                    <a:solidFill>
                      <a:schemeClr val="accent2"/>
                    </a:solidFill>
                    <a:latin typeface="Barlow Light" pitchFamily="2" charset="77"/>
                  </a:rPr>
                  <a:t>If property is of Grade:</a:t>
                </a:r>
              </a:p>
              <a:p>
                <a:pPr marL="285750" indent="-285750">
                  <a:buFont typeface="Arial" panose="020B0604020202020204" pitchFamily="34" charset="0"/>
                  <a:buChar char="•"/>
                </a:pPr>
                <a:r>
                  <a:rPr lang="en-GB" sz="1400" dirty="0">
                    <a:solidFill>
                      <a:schemeClr val="accent2"/>
                    </a:solidFill>
                    <a:latin typeface="Barlow Light" pitchFamily="2" charset="77"/>
                  </a:rPr>
                  <a:t>5. </a:t>
                </a:r>
                <a:r>
                  <a:rPr lang="en-GB" sz="1400" dirty="0">
                    <a:solidFill>
                      <a:schemeClr val="accent4"/>
                    </a:solidFill>
                    <a:latin typeface="Barlow Light" pitchFamily="2" charset="77"/>
                  </a:rPr>
                  <a:t>-$275k</a:t>
                </a:r>
              </a:p>
              <a:p>
                <a:pPr marL="285750" indent="-285750">
                  <a:buFont typeface="Arial" panose="020B0604020202020204" pitchFamily="34" charset="0"/>
                  <a:buChar char="•"/>
                </a:pPr>
                <a:r>
                  <a:rPr lang="en-GB" sz="1400" dirty="0">
                    <a:solidFill>
                      <a:schemeClr val="accent2"/>
                    </a:solidFill>
                    <a:latin typeface="Barlow Light" pitchFamily="2" charset="77"/>
                  </a:rPr>
                  <a:t>6. </a:t>
                </a:r>
                <a:r>
                  <a:rPr lang="en-GB" sz="1400" dirty="0">
                    <a:solidFill>
                      <a:schemeClr val="accent4"/>
                    </a:solidFill>
                    <a:latin typeface="Barlow Light" pitchFamily="2" charset="77"/>
                  </a:rPr>
                  <a:t>-$119k</a:t>
                </a:r>
              </a:p>
              <a:p>
                <a:pPr marL="285750" indent="-285750">
                  <a:buFont typeface="Arial" panose="020B0604020202020204" pitchFamily="34" charset="0"/>
                  <a:buChar char="•"/>
                </a:pPr>
                <a:r>
                  <a:rPr lang="en-GB" sz="1400" dirty="0">
                    <a:solidFill>
                      <a:schemeClr val="accent2"/>
                    </a:solidFill>
                    <a:latin typeface="Barlow Light" pitchFamily="2" charset="77"/>
                  </a:rPr>
                  <a:t>7. </a:t>
                </a:r>
                <a:r>
                  <a:rPr lang="en-GB" sz="1400" dirty="0">
                    <a:solidFill>
                      <a:schemeClr val="accent4"/>
                    </a:solidFill>
                    <a:latin typeface="Barlow Light" pitchFamily="2" charset="77"/>
                  </a:rPr>
                  <a:t>+$12k</a:t>
                </a:r>
              </a:p>
              <a:p>
                <a:pPr marL="285750" indent="-285750">
                  <a:buFont typeface="Arial" panose="020B0604020202020204" pitchFamily="34" charset="0"/>
                  <a:buChar char="•"/>
                </a:pPr>
                <a:r>
                  <a:rPr lang="en-GB" sz="1400" dirty="0">
                    <a:solidFill>
                      <a:schemeClr val="accent2"/>
                    </a:solidFill>
                    <a:latin typeface="Barlow Light" pitchFamily="2" charset="77"/>
                  </a:rPr>
                  <a:t>8. </a:t>
                </a:r>
                <a:r>
                  <a:rPr lang="en-GB" sz="1400" dirty="0">
                    <a:solidFill>
                      <a:schemeClr val="accent4"/>
                    </a:solidFill>
                    <a:latin typeface="Barlow Light" pitchFamily="2" charset="77"/>
                  </a:rPr>
                  <a:t>+$126k</a:t>
                </a:r>
              </a:p>
            </p:txBody>
          </p:sp>
          <p:sp>
            <p:nvSpPr>
              <p:cNvPr id="83" name="TextBox 82">
                <a:extLst>
                  <a:ext uri="{FF2B5EF4-FFF2-40B4-BE49-F238E27FC236}">
                    <a16:creationId xmlns:a16="http://schemas.microsoft.com/office/drawing/2014/main" id="{E9FA965F-E76A-284E-81CB-16E631D276E1}"/>
                  </a:ext>
                </a:extLst>
              </p:cNvPr>
              <p:cNvSpPr txBox="1"/>
              <p:nvPr/>
            </p:nvSpPr>
            <p:spPr>
              <a:xfrm>
                <a:off x="7813873" y="1608197"/>
                <a:ext cx="1334220" cy="1032254"/>
              </a:xfrm>
              <a:prstGeom prst="rect">
                <a:avLst/>
              </a:prstGeom>
              <a:noFill/>
            </p:spPr>
            <p:txBody>
              <a:bodyPr wrap="square" rtlCol="0" anchor="b">
                <a:noAutofit/>
              </a:bodyPr>
              <a:lstStyle/>
              <a:p>
                <a:pPr marL="285750" indent="-285750">
                  <a:buFont typeface="Arial" panose="020B0604020202020204" pitchFamily="34" charset="0"/>
                  <a:buChar char="•"/>
                </a:pPr>
                <a:r>
                  <a:rPr lang="en-GB" sz="1400" dirty="0">
                    <a:solidFill>
                      <a:schemeClr val="accent2"/>
                    </a:solidFill>
                    <a:latin typeface="Barlow Light" pitchFamily="2" charset="77"/>
                  </a:rPr>
                  <a:t>9.  </a:t>
                </a:r>
                <a:r>
                  <a:rPr lang="en-GB" sz="1400" dirty="0">
                    <a:solidFill>
                      <a:schemeClr val="accent4"/>
                    </a:solidFill>
                    <a:latin typeface="Barlow Light" pitchFamily="2" charset="77"/>
                  </a:rPr>
                  <a:t>+$227k</a:t>
                </a:r>
              </a:p>
              <a:p>
                <a:pPr marL="285750" indent="-285750">
                  <a:buFont typeface="Arial" panose="020B0604020202020204" pitchFamily="34" charset="0"/>
                  <a:buChar char="•"/>
                </a:pPr>
                <a:r>
                  <a:rPr lang="en-GB" sz="1400" dirty="0">
                    <a:solidFill>
                      <a:schemeClr val="accent2"/>
                    </a:solidFill>
                    <a:latin typeface="Barlow Light" pitchFamily="2" charset="77"/>
                  </a:rPr>
                  <a:t>10. </a:t>
                </a:r>
                <a:r>
                  <a:rPr lang="en-GB" sz="1400" dirty="0">
                    <a:solidFill>
                      <a:schemeClr val="accent4"/>
                    </a:solidFill>
                    <a:latin typeface="Barlow Light" pitchFamily="2" charset="77"/>
                  </a:rPr>
                  <a:t>+$317k</a:t>
                </a:r>
              </a:p>
              <a:p>
                <a:pPr marL="285750" indent="-285750">
                  <a:buFont typeface="Arial" panose="020B0604020202020204" pitchFamily="34" charset="0"/>
                  <a:buChar char="•"/>
                </a:pPr>
                <a:r>
                  <a:rPr lang="en-GB" sz="1400" dirty="0">
                    <a:solidFill>
                      <a:schemeClr val="accent2"/>
                    </a:solidFill>
                    <a:latin typeface="Barlow Light" pitchFamily="2" charset="77"/>
                  </a:rPr>
                  <a:t>11.  </a:t>
                </a:r>
                <a:r>
                  <a:rPr lang="en-GB" sz="1400" dirty="0">
                    <a:solidFill>
                      <a:schemeClr val="accent4"/>
                    </a:solidFill>
                    <a:latin typeface="Barlow Light" pitchFamily="2" charset="77"/>
                  </a:rPr>
                  <a:t>+$398k</a:t>
                </a:r>
              </a:p>
              <a:p>
                <a:pPr marL="285750" indent="-285750">
                  <a:buFont typeface="Arial" panose="020B0604020202020204" pitchFamily="34" charset="0"/>
                  <a:buChar char="•"/>
                </a:pPr>
                <a:r>
                  <a:rPr lang="en-GB" sz="1400" dirty="0">
                    <a:solidFill>
                      <a:schemeClr val="accent2"/>
                    </a:solidFill>
                    <a:latin typeface="Barlow Light" pitchFamily="2" charset="77"/>
                  </a:rPr>
                  <a:t>12. </a:t>
                </a:r>
                <a:r>
                  <a:rPr lang="en-GB" sz="1400" dirty="0">
                    <a:solidFill>
                      <a:schemeClr val="accent4"/>
                    </a:solidFill>
                    <a:latin typeface="Barlow Light" pitchFamily="2" charset="77"/>
                  </a:rPr>
                  <a:t>+$473k</a:t>
                </a:r>
              </a:p>
            </p:txBody>
          </p:sp>
        </p:grpSp>
        <p:pic>
          <p:nvPicPr>
            <p:cNvPr id="53" name="Picture 6" descr="Image result for grade icon png">
              <a:extLst>
                <a:ext uri="{FF2B5EF4-FFF2-40B4-BE49-F238E27FC236}">
                  <a16:creationId xmlns:a16="http://schemas.microsoft.com/office/drawing/2014/main" id="{4D24AE0D-D5E7-3B41-BFB8-14965E5843CB}"/>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39334" y="1049165"/>
              <a:ext cx="302210" cy="3022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2459685C-3E95-8B4D-9FBC-53747CCC4E07}"/>
              </a:ext>
            </a:extLst>
          </p:cNvPr>
          <p:cNvGrpSpPr/>
          <p:nvPr/>
        </p:nvGrpSpPr>
        <p:grpSpPr>
          <a:xfrm>
            <a:off x="6464732" y="1155193"/>
            <a:ext cx="3332740" cy="1737636"/>
            <a:chOff x="6542798" y="1155193"/>
            <a:chExt cx="3332740" cy="1737636"/>
          </a:xfrm>
        </p:grpSpPr>
        <p:sp>
          <p:nvSpPr>
            <p:cNvPr id="70" name="Rectangle 69">
              <a:extLst>
                <a:ext uri="{FF2B5EF4-FFF2-40B4-BE49-F238E27FC236}">
                  <a16:creationId xmlns:a16="http://schemas.microsoft.com/office/drawing/2014/main" id="{7D00A547-C47C-A444-8FE8-39CFA29C20D3}"/>
                </a:ext>
              </a:extLst>
            </p:cNvPr>
            <p:cNvSpPr/>
            <p:nvPr/>
          </p:nvSpPr>
          <p:spPr>
            <a:xfrm>
              <a:off x="6542798" y="1155193"/>
              <a:ext cx="3332739" cy="1737636"/>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304378E4-B62E-954C-AE6D-87EF6DBBDF9F}"/>
                </a:ext>
              </a:extLst>
            </p:cNvPr>
            <p:cNvSpPr txBox="1"/>
            <p:nvPr/>
          </p:nvSpPr>
          <p:spPr>
            <a:xfrm>
              <a:off x="7014748" y="1276426"/>
              <a:ext cx="886781" cy="276999"/>
            </a:xfrm>
            <a:prstGeom prst="rect">
              <a:avLst/>
            </a:prstGeom>
            <a:noFill/>
          </p:spPr>
          <p:txBody>
            <a:bodyPr wrap="none" rtlCol="0">
              <a:spAutoFit/>
            </a:bodyPr>
            <a:lstStyle/>
            <a:p>
              <a:r>
                <a:rPr lang="en-US" sz="1200" dirty="0">
                  <a:solidFill>
                    <a:schemeClr val="accent6"/>
                  </a:solidFill>
                  <a:latin typeface="Barlow Light" pitchFamily="2" charset="77"/>
                </a:rPr>
                <a:t>Size of lot</a:t>
              </a:r>
              <a:r>
                <a:rPr lang="en-US" sz="1200" baseline="30000" dirty="0">
                  <a:solidFill>
                    <a:schemeClr val="accent6"/>
                  </a:solidFill>
                  <a:latin typeface="Barlow Light" pitchFamily="2" charset="77"/>
                </a:rPr>
                <a:t>2</a:t>
              </a:r>
              <a:endParaRPr lang="en-US" sz="1200" dirty="0">
                <a:solidFill>
                  <a:schemeClr val="accent6"/>
                </a:solidFill>
                <a:latin typeface="Barlow Light" pitchFamily="2" charset="77"/>
              </a:endParaRPr>
            </a:p>
          </p:txBody>
        </p:sp>
        <p:sp>
          <p:nvSpPr>
            <p:cNvPr id="74" name="TextBox 73">
              <a:extLst>
                <a:ext uri="{FF2B5EF4-FFF2-40B4-BE49-F238E27FC236}">
                  <a16:creationId xmlns:a16="http://schemas.microsoft.com/office/drawing/2014/main" id="{A47DE8BF-D771-814C-9FEA-9ACEC65F93EA}"/>
                </a:ext>
              </a:extLst>
            </p:cNvPr>
            <p:cNvSpPr txBox="1"/>
            <p:nvPr/>
          </p:nvSpPr>
          <p:spPr>
            <a:xfrm>
              <a:off x="6596195" y="2071552"/>
              <a:ext cx="1749945" cy="783559"/>
            </a:xfrm>
            <a:prstGeom prst="rect">
              <a:avLst/>
            </a:prstGeom>
            <a:noFill/>
          </p:spPr>
          <p:txBody>
            <a:bodyPr wrap="square" rtlCol="0" anchor="ctr">
              <a:noAutofit/>
            </a:bodyPr>
            <a:lstStyle/>
            <a:p>
              <a:r>
                <a:rPr lang="en-GB" sz="1400" i="1" dirty="0">
                  <a:solidFill>
                    <a:schemeClr val="accent2"/>
                  </a:solidFill>
                  <a:latin typeface="Barlow Light" pitchFamily="2" charset="77"/>
                </a:rPr>
                <a:t>Example lot sizes:</a:t>
              </a:r>
            </a:p>
            <a:p>
              <a:pPr marL="285750" indent="-285750">
                <a:buFont typeface="Arial" panose="020B0604020202020204" pitchFamily="34" charset="0"/>
                <a:buChar char="•"/>
              </a:pPr>
              <a:r>
                <a:rPr lang="en-GB" sz="1400" dirty="0">
                  <a:solidFill>
                    <a:schemeClr val="accent2"/>
                  </a:solidFill>
                  <a:latin typeface="Barlow Light" pitchFamily="2" charset="77"/>
                </a:rPr>
                <a:t>10k ft</a:t>
              </a:r>
              <a:r>
                <a:rPr lang="en-GB" sz="1400" baseline="30000" dirty="0">
                  <a:solidFill>
                    <a:schemeClr val="accent2"/>
                  </a:solidFill>
                  <a:latin typeface="Barlow Light" pitchFamily="2" charset="77"/>
                </a:rPr>
                <a:t>2</a:t>
              </a:r>
              <a:r>
                <a:rPr lang="en-GB" sz="1400" dirty="0">
                  <a:solidFill>
                    <a:schemeClr val="accent2"/>
                  </a:solidFill>
                  <a:latin typeface="Barlow Light" pitchFamily="2" charset="77"/>
                </a:rPr>
                <a:t>. </a:t>
              </a:r>
              <a:r>
                <a:rPr lang="en-GB" sz="1400" dirty="0">
                  <a:solidFill>
                    <a:schemeClr val="accent4"/>
                  </a:solidFill>
                  <a:latin typeface="Barlow Light" pitchFamily="2" charset="77"/>
                </a:rPr>
                <a:t>+$288k</a:t>
              </a:r>
            </a:p>
            <a:p>
              <a:pPr marL="285750" indent="-285750">
                <a:buFont typeface="Arial" panose="020B0604020202020204" pitchFamily="34" charset="0"/>
                <a:buChar char="•"/>
              </a:pPr>
              <a:r>
                <a:rPr lang="en-GB" sz="1400" dirty="0">
                  <a:solidFill>
                    <a:schemeClr val="accent2"/>
                  </a:solidFill>
                  <a:latin typeface="Barlow Light" pitchFamily="2" charset="77"/>
                </a:rPr>
                <a:t>20k ft</a:t>
              </a:r>
              <a:r>
                <a:rPr lang="en-GB" sz="1400" baseline="30000" dirty="0">
                  <a:solidFill>
                    <a:schemeClr val="accent2"/>
                  </a:solidFill>
                  <a:latin typeface="Barlow Light" pitchFamily="2" charset="77"/>
                </a:rPr>
                <a:t>2 </a:t>
              </a:r>
              <a:r>
                <a:rPr lang="en-GB" sz="1400" dirty="0">
                  <a:solidFill>
                    <a:schemeClr val="accent2"/>
                  </a:solidFill>
                  <a:latin typeface="Barlow Light" pitchFamily="2" charset="77"/>
                </a:rPr>
                <a:t>. </a:t>
              </a:r>
              <a:r>
                <a:rPr lang="en-GB" sz="1400" dirty="0">
                  <a:solidFill>
                    <a:schemeClr val="accent4"/>
                  </a:solidFill>
                  <a:latin typeface="Barlow Light" pitchFamily="2" charset="77"/>
                </a:rPr>
                <a:t>+$3097k</a:t>
              </a:r>
              <a:endParaRPr lang="en-GB" sz="1400" dirty="0">
                <a:solidFill>
                  <a:schemeClr val="accent2"/>
                </a:solidFill>
                <a:latin typeface="Barlow Light" pitchFamily="2" charset="77"/>
              </a:endParaRPr>
            </a:p>
          </p:txBody>
        </p:sp>
        <p:sp>
          <p:nvSpPr>
            <p:cNvPr id="87" name="TextBox 86">
              <a:extLst>
                <a:ext uri="{FF2B5EF4-FFF2-40B4-BE49-F238E27FC236}">
                  <a16:creationId xmlns:a16="http://schemas.microsoft.com/office/drawing/2014/main" id="{F613E86E-F93E-C14A-836A-EFC12C307E00}"/>
                </a:ext>
              </a:extLst>
            </p:cNvPr>
            <p:cNvSpPr txBox="1"/>
            <p:nvPr/>
          </p:nvSpPr>
          <p:spPr>
            <a:xfrm>
              <a:off x="8201075" y="2071552"/>
              <a:ext cx="1674463" cy="783558"/>
            </a:xfrm>
            <a:prstGeom prst="rect">
              <a:avLst/>
            </a:prstGeom>
            <a:noFill/>
          </p:spPr>
          <p:txBody>
            <a:bodyPr wrap="square" rtlCol="0" anchor="ctr">
              <a:noAutofit/>
            </a:bodyPr>
            <a:lstStyle/>
            <a:p>
              <a:pPr marL="285750" indent="-285750">
                <a:buFont typeface="Arial" panose="020B0604020202020204" pitchFamily="34" charset="0"/>
                <a:buChar char="•"/>
              </a:pPr>
              <a:r>
                <a:rPr lang="en-GB" sz="1400" dirty="0">
                  <a:solidFill>
                    <a:schemeClr val="accent2"/>
                  </a:solidFill>
                  <a:latin typeface="Barlow Light" pitchFamily="2" charset="77"/>
                </a:rPr>
                <a:t>30k ft</a:t>
              </a:r>
              <a:r>
                <a:rPr lang="en-GB" sz="1400" baseline="30000" dirty="0">
                  <a:solidFill>
                    <a:schemeClr val="accent2"/>
                  </a:solidFill>
                  <a:latin typeface="Barlow Light" pitchFamily="2" charset="77"/>
                </a:rPr>
                <a:t>2 </a:t>
              </a:r>
              <a:r>
                <a:rPr lang="en-GB" sz="1400" dirty="0">
                  <a:solidFill>
                    <a:schemeClr val="accent2"/>
                  </a:solidFill>
                  <a:latin typeface="Barlow Light" pitchFamily="2" charset="77"/>
                </a:rPr>
                <a:t>. </a:t>
              </a:r>
              <a:r>
                <a:rPr lang="en-GB" sz="1400" dirty="0">
                  <a:solidFill>
                    <a:schemeClr val="accent4"/>
                  </a:solidFill>
                  <a:latin typeface="Barlow Light" pitchFamily="2" charset="77"/>
                </a:rPr>
                <a:t>+$322k</a:t>
              </a:r>
              <a:endParaRPr lang="en-GB" sz="1400" dirty="0">
                <a:solidFill>
                  <a:schemeClr val="accent2"/>
                </a:solidFill>
                <a:latin typeface="Barlow Light" pitchFamily="2" charset="77"/>
              </a:endParaRPr>
            </a:p>
            <a:p>
              <a:pPr marL="285750" indent="-285750">
                <a:buFont typeface="Arial" panose="020B0604020202020204" pitchFamily="34" charset="0"/>
                <a:buChar char="•"/>
              </a:pPr>
              <a:r>
                <a:rPr lang="en-GB" sz="1400" dirty="0">
                  <a:solidFill>
                    <a:schemeClr val="accent2"/>
                  </a:solidFill>
                  <a:latin typeface="Barlow Light" pitchFamily="2" charset="77"/>
                </a:rPr>
                <a:t>40k ft</a:t>
              </a:r>
              <a:r>
                <a:rPr lang="en-GB" sz="1400" baseline="30000" dirty="0">
                  <a:solidFill>
                    <a:schemeClr val="accent2"/>
                  </a:solidFill>
                  <a:latin typeface="Barlow Light" pitchFamily="2" charset="77"/>
                </a:rPr>
                <a:t>2 </a:t>
              </a:r>
              <a:r>
                <a:rPr lang="en-GB" sz="1400" dirty="0">
                  <a:solidFill>
                    <a:schemeClr val="accent2"/>
                  </a:solidFill>
                  <a:latin typeface="Barlow Light" pitchFamily="2" charset="77"/>
                </a:rPr>
                <a:t>. </a:t>
              </a:r>
              <a:r>
                <a:rPr lang="en-GB" sz="1400" dirty="0">
                  <a:solidFill>
                    <a:schemeClr val="accent4"/>
                  </a:solidFill>
                  <a:latin typeface="Barlow Light" pitchFamily="2" charset="77"/>
                </a:rPr>
                <a:t>+$331k</a:t>
              </a:r>
              <a:endParaRPr lang="en-GB" sz="1400" dirty="0">
                <a:solidFill>
                  <a:schemeClr val="accent2"/>
                </a:solidFill>
                <a:latin typeface="Barlow Light" pitchFamily="2" charset="77"/>
              </a:endParaRPr>
            </a:p>
            <a:p>
              <a:pPr marL="285750" indent="-285750">
                <a:buFont typeface="Arial" panose="020B0604020202020204" pitchFamily="34" charset="0"/>
                <a:buChar char="•"/>
              </a:pPr>
              <a:r>
                <a:rPr lang="en-GB" sz="1400" dirty="0">
                  <a:solidFill>
                    <a:schemeClr val="accent2"/>
                  </a:solidFill>
                  <a:latin typeface="Barlow Light" pitchFamily="2" charset="77"/>
                </a:rPr>
                <a:t>50k ft</a:t>
              </a:r>
              <a:r>
                <a:rPr lang="en-GB" sz="1400" baseline="30000" dirty="0">
                  <a:solidFill>
                    <a:schemeClr val="accent2"/>
                  </a:solidFill>
                  <a:latin typeface="Barlow Light" pitchFamily="2" charset="77"/>
                </a:rPr>
                <a:t>2 </a:t>
              </a:r>
              <a:r>
                <a:rPr lang="en-GB" sz="1400" dirty="0">
                  <a:solidFill>
                    <a:schemeClr val="accent2"/>
                  </a:solidFill>
                  <a:latin typeface="Barlow Light" pitchFamily="2" charset="77"/>
                </a:rPr>
                <a:t>. </a:t>
              </a:r>
              <a:r>
                <a:rPr lang="en-GB" sz="1400" dirty="0">
                  <a:solidFill>
                    <a:schemeClr val="accent4"/>
                  </a:solidFill>
                  <a:latin typeface="Barlow Light" pitchFamily="2" charset="77"/>
                </a:rPr>
                <a:t>+$338k</a:t>
              </a:r>
            </a:p>
          </p:txBody>
        </p:sp>
        <p:sp>
          <p:nvSpPr>
            <p:cNvPr id="88" name="TextBox 87">
              <a:extLst>
                <a:ext uri="{FF2B5EF4-FFF2-40B4-BE49-F238E27FC236}">
                  <a16:creationId xmlns:a16="http://schemas.microsoft.com/office/drawing/2014/main" id="{A2CD0DD3-102F-FD40-8E0F-8D3FD8EF1F0F}"/>
                </a:ext>
              </a:extLst>
            </p:cNvPr>
            <p:cNvSpPr txBox="1"/>
            <p:nvPr/>
          </p:nvSpPr>
          <p:spPr>
            <a:xfrm>
              <a:off x="6596195" y="1630078"/>
              <a:ext cx="2971753" cy="507808"/>
            </a:xfrm>
            <a:prstGeom prst="rect">
              <a:avLst/>
            </a:prstGeom>
            <a:noFill/>
          </p:spPr>
          <p:txBody>
            <a:bodyPr wrap="square" rtlCol="0" anchor="ctr">
              <a:noAutofit/>
            </a:bodyPr>
            <a:lstStyle/>
            <a:p>
              <a:r>
                <a:rPr lang="en-GB" sz="1400" dirty="0">
                  <a:solidFill>
                    <a:schemeClr val="accent2"/>
                  </a:solidFill>
                  <a:latin typeface="Barlow Light" pitchFamily="2" charset="77"/>
                </a:rPr>
                <a:t>1% increase in lot size results in $312 increase in property price. </a:t>
              </a:r>
            </a:p>
          </p:txBody>
        </p:sp>
        <p:pic>
          <p:nvPicPr>
            <p:cNvPr id="1026" name="Picture 2" descr="Image result for size icon png">
              <a:extLst>
                <a:ext uri="{FF2B5EF4-FFF2-40B4-BE49-F238E27FC236}">
                  <a16:creationId xmlns:a16="http://schemas.microsoft.com/office/drawing/2014/main" id="{3D9BD7AE-48DC-2F44-AEFC-F98A5D1DBB3F}"/>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43784" y="1269147"/>
              <a:ext cx="387404" cy="3874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94128025"/>
      </p:ext>
    </p:extLst>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A6F654-D7E1-B344-90EC-A58440E03765}"/>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bright="20000" contrast="20000"/>
                    </a14:imgEffect>
                  </a14:imgLayer>
                </a14:imgProps>
              </a:ext>
            </a:extLst>
          </a:blip>
          <a:srcRect r="5312"/>
          <a:stretch/>
        </p:blipFill>
        <p:spPr>
          <a:xfrm>
            <a:off x="1918537" y="1048522"/>
            <a:ext cx="5117990" cy="3694074"/>
          </a:xfrm>
          <a:prstGeom prst="rect">
            <a:avLst/>
          </a:prstGeom>
        </p:spPr>
      </p:pic>
      <p:sp>
        <p:nvSpPr>
          <p:cNvPr id="4" name="Title 3">
            <a:extLst>
              <a:ext uri="{FF2B5EF4-FFF2-40B4-BE49-F238E27FC236}">
                <a16:creationId xmlns:a16="http://schemas.microsoft.com/office/drawing/2014/main" id="{3F0C3AB0-31BE-3347-857B-A02B1CD7C731}"/>
              </a:ext>
            </a:extLst>
          </p:cNvPr>
          <p:cNvSpPr>
            <a:spLocks noGrp="1"/>
          </p:cNvSpPr>
          <p:nvPr>
            <p:ph type="title"/>
          </p:nvPr>
        </p:nvSpPr>
        <p:spPr/>
        <p:txBody>
          <a:bodyPr/>
          <a:lstStyle/>
          <a:p>
            <a:r>
              <a:rPr lang="en-US" dirty="0"/>
              <a:t>The model in action 1 – Normandy Park Waterfront</a:t>
            </a:r>
          </a:p>
        </p:txBody>
      </p:sp>
      <p:sp>
        <p:nvSpPr>
          <p:cNvPr id="5" name="Slide Number Placeholder 4">
            <a:extLst>
              <a:ext uri="{FF2B5EF4-FFF2-40B4-BE49-F238E27FC236}">
                <a16:creationId xmlns:a16="http://schemas.microsoft.com/office/drawing/2014/main" id="{C422E8F0-1D5F-F64E-856D-972672775093}"/>
              </a:ext>
            </a:extLst>
          </p:cNvPr>
          <p:cNvSpPr>
            <a:spLocks noGrp="1"/>
          </p:cNvSpPr>
          <p:nvPr>
            <p:ph type="sldNum" sz="quarter" idx="12"/>
          </p:nvPr>
        </p:nvSpPr>
        <p:spPr/>
        <p:txBody>
          <a:bodyPr/>
          <a:lstStyle/>
          <a:p>
            <a:fld id="{8E8172A1-F9DC-4C46-BE7C-DD506D7316EF}" type="slidenum">
              <a:rPr lang="en-US" smtClean="0"/>
              <a:pPr/>
              <a:t>5</a:t>
            </a:fld>
            <a:endParaRPr lang="en-US" dirty="0"/>
          </a:p>
        </p:txBody>
      </p:sp>
      <p:graphicFrame>
        <p:nvGraphicFramePr>
          <p:cNvPr id="13" name="Table 12">
            <a:extLst>
              <a:ext uri="{FF2B5EF4-FFF2-40B4-BE49-F238E27FC236}">
                <a16:creationId xmlns:a16="http://schemas.microsoft.com/office/drawing/2014/main" id="{05265A45-39C8-A947-9939-8F79C8836888}"/>
              </a:ext>
            </a:extLst>
          </p:cNvPr>
          <p:cNvGraphicFramePr>
            <a:graphicFrameLocks noGrp="1"/>
          </p:cNvGraphicFramePr>
          <p:nvPr>
            <p:extLst>
              <p:ext uri="{D42A27DB-BD31-4B8C-83A1-F6EECF244321}">
                <p14:modId xmlns:p14="http://schemas.microsoft.com/office/powerpoint/2010/main" val="801848717"/>
              </p:ext>
            </p:extLst>
          </p:nvPr>
        </p:nvGraphicFramePr>
        <p:xfrm>
          <a:off x="1918536" y="4964398"/>
          <a:ext cx="2374790" cy="1136970"/>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Bedrooms</a:t>
                      </a:r>
                    </a:p>
                  </a:txBody>
                  <a:tcPr marL="90000" marR="90000" marT="0" marB="0" anchor="ctr"/>
                </a:tc>
                <a:tc>
                  <a:txBody>
                    <a:bodyPr/>
                    <a:lstStyle/>
                    <a:p>
                      <a:r>
                        <a:rPr lang="en-GB" sz="1200" b="0" i="0" dirty="0">
                          <a:solidFill>
                            <a:schemeClr val="accent2">
                              <a:lumMod val="75000"/>
                            </a:schemeClr>
                          </a:solidFill>
                          <a:latin typeface="Barlow Light" pitchFamily="2" charset="77"/>
                        </a:rPr>
                        <a:t>4</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Grade</a:t>
                      </a:r>
                    </a:p>
                  </a:txBody>
                  <a:tcPr marL="90000" marR="90000" marT="0" marB="0" anchor="ctr"/>
                </a:tc>
                <a:tc>
                  <a:txBody>
                    <a:bodyPr/>
                    <a:lstStyle/>
                    <a:p>
                      <a:r>
                        <a:rPr lang="en-GB" sz="1200" b="0" i="0" dirty="0">
                          <a:solidFill>
                            <a:schemeClr val="accent2">
                              <a:lumMod val="75000"/>
                            </a:schemeClr>
                          </a:solidFill>
                          <a:latin typeface="Barlow Light" pitchFamily="2" charset="77"/>
                        </a:rPr>
                        <a:t>8</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Lot size</a:t>
                      </a:r>
                    </a:p>
                  </a:txBody>
                  <a:tcPr marL="90000" marR="9000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chemeClr val="accent2">
                              <a:lumMod val="75000"/>
                            </a:schemeClr>
                          </a:solidFill>
                          <a:latin typeface="Barlow Light" pitchFamily="2" charset="77"/>
                        </a:rPr>
                        <a:t>21,500 ft</a:t>
                      </a:r>
                      <a:r>
                        <a:rPr lang="en-GB" sz="1200" b="0" i="0" baseline="30000" dirty="0">
                          <a:solidFill>
                            <a:schemeClr val="accent2">
                              <a:lumMod val="75000"/>
                            </a:schemeClr>
                          </a:solidFill>
                          <a:latin typeface="Barlow Light" pitchFamily="2" charset="77"/>
                        </a:rPr>
                        <a:t>2</a:t>
                      </a:r>
                      <a:endParaRPr lang="en-GB" sz="1200" b="0" i="0" dirty="0">
                        <a:solidFill>
                          <a:schemeClr val="accent2">
                            <a:lumMod val="75000"/>
                          </a:schemeClr>
                        </a:solidFill>
                        <a:latin typeface="Barlow Light" pitchFamily="2" charset="77"/>
                      </a:endParaRP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err="1">
                          <a:solidFill>
                            <a:schemeClr val="accent2">
                              <a:lumMod val="75000"/>
                            </a:schemeClr>
                          </a:solidFill>
                          <a:latin typeface="Barlow Light" pitchFamily="2" charset="77"/>
                        </a:rPr>
                        <a:t>Zipcode</a:t>
                      </a:r>
                      <a:endParaRPr lang="en-GB" sz="1200" b="1" i="0" dirty="0">
                        <a:solidFill>
                          <a:schemeClr val="accent2">
                            <a:lumMod val="75000"/>
                          </a:schemeClr>
                        </a:solidFill>
                        <a:latin typeface="Barlow Light" pitchFamily="2" charset="77"/>
                      </a:endParaRPr>
                    </a:p>
                  </a:txBody>
                  <a:tcPr marL="90000" marR="90000" marT="0" marB="0" anchor="ctr"/>
                </a:tc>
                <a:tc>
                  <a:txBody>
                    <a:bodyPr/>
                    <a:lstStyle/>
                    <a:p>
                      <a:r>
                        <a:rPr lang="en-GB" sz="1200" b="0" i="0" dirty="0">
                          <a:solidFill>
                            <a:schemeClr val="accent2">
                              <a:lumMod val="75000"/>
                            </a:schemeClr>
                          </a:solidFill>
                          <a:latin typeface="Barlow Light" pitchFamily="2" charset="77"/>
                        </a:rPr>
                        <a:t>98166 (Area E)</a:t>
                      </a:r>
                    </a:p>
                  </a:txBody>
                  <a:tcPr marL="90000" marR="90000" marT="0" marB="0" anchor="ctr"/>
                </a:tc>
                <a:extLst>
                  <a:ext uri="{0D108BD9-81ED-4DB2-BD59-A6C34878D82A}">
                    <a16:rowId xmlns:a16="http://schemas.microsoft.com/office/drawing/2014/main" val="960599713"/>
                  </a:ext>
                </a:extLst>
              </a:tr>
              <a:tr h="227394">
                <a:tc>
                  <a:txBody>
                    <a:bodyPr/>
                    <a:lstStyle/>
                    <a:p>
                      <a:r>
                        <a:rPr lang="en-GB" sz="1200" b="1" i="0" dirty="0">
                          <a:solidFill>
                            <a:schemeClr val="accent2">
                              <a:lumMod val="75000"/>
                            </a:schemeClr>
                          </a:solidFill>
                          <a:latin typeface="Barlow Light" pitchFamily="2" charset="77"/>
                        </a:rPr>
                        <a:t>Build year</a:t>
                      </a:r>
                    </a:p>
                  </a:txBody>
                  <a:tcPr marL="90000" marR="90000" marT="0" marB="0" anchor="ctr"/>
                </a:tc>
                <a:tc>
                  <a:txBody>
                    <a:bodyPr/>
                    <a:lstStyle/>
                    <a:p>
                      <a:r>
                        <a:rPr lang="en-GB" sz="1200" b="0" i="0" dirty="0">
                          <a:solidFill>
                            <a:schemeClr val="accent2">
                              <a:lumMod val="75000"/>
                            </a:schemeClr>
                          </a:solidFill>
                          <a:latin typeface="Barlow Light" pitchFamily="2" charset="77"/>
                        </a:rPr>
                        <a:t>1979</a:t>
                      </a:r>
                    </a:p>
                  </a:txBody>
                  <a:tcPr marL="90000" marR="90000" marT="0" marB="0" anchor="ctr"/>
                </a:tc>
                <a:extLst>
                  <a:ext uri="{0D108BD9-81ED-4DB2-BD59-A6C34878D82A}">
                    <a16:rowId xmlns:a16="http://schemas.microsoft.com/office/drawing/2014/main" val="652119203"/>
                  </a:ext>
                </a:extLst>
              </a:tr>
            </a:tbl>
          </a:graphicData>
        </a:graphic>
      </p:graphicFrame>
      <p:graphicFrame>
        <p:nvGraphicFramePr>
          <p:cNvPr id="14" name="Table 13">
            <a:extLst>
              <a:ext uri="{FF2B5EF4-FFF2-40B4-BE49-F238E27FC236}">
                <a16:creationId xmlns:a16="http://schemas.microsoft.com/office/drawing/2014/main" id="{A240A225-43E5-A347-86CA-2E6F0ED7F200}"/>
              </a:ext>
            </a:extLst>
          </p:cNvPr>
          <p:cNvGraphicFramePr>
            <a:graphicFrameLocks noGrp="1"/>
          </p:cNvGraphicFramePr>
          <p:nvPr>
            <p:extLst>
              <p:ext uri="{D42A27DB-BD31-4B8C-83A1-F6EECF244321}">
                <p14:modId xmlns:p14="http://schemas.microsoft.com/office/powerpoint/2010/main" val="2022345851"/>
              </p:ext>
            </p:extLst>
          </p:nvPr>
        </p:nvGraphicFramePr>
        <p:xfrm>
          <a:off x="4661736" y="4964398"/>
          <a:ext cx="2374790" cy="909576"/>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Condition</a:t>
                      </a:r>
                    </a:p>
                  </a:txBody>
                  <a:tcPr marL="90000" marR="90000" marT="0" marB="0" anchor="ctr"/>
                </a:tc>
                <a:tc>
                  <a:txBody>
                    <a:bodyPr/>
                    <a:lstStyle/>
                    <a:p>
                      <a:r>
                        <a:rPr lang="en-GB" sz="1200" b="0" i="0" dirty="0">
                          <a:solidFill>
                            <a:schemeClr val="accent2">
                              <a:lumMod val="75000"/>
                            </a:schemeClr>
                          </a:solidFill>
                          <a:latin typeface="Barlow Light" pitchFamily="2" charset="77"/>
                        </a:rPr>
                        <a:t>3</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Sale date</a:t>
                      </a:r>
                    </a:p>
                  </a:txBody>
                  <a:tcPr marL="90000" marR="90000" marT="0" marB="0" anchor="ctr"/>
                </a:tc>
                <a:tc>
                  <a:txBody>
                    <a:bodyPr/>
                    <a:lstStyle/>
                    <a:p>
                      <a:r>
                        <a:rPr lang="en-GB" sz="1200" b="0" i="0" dirty="0">
                          <a:solidFill>
                            <a:schemeClr val="accent2">
                              <a:lumMod val="75000"/>
                            </a:schemeClr>
                          </a:solidFill>
                          <a:latin typeface="Barlow Light" pitchFamily="2" charset="77"/>
                        </a:rPr>
                        <a:t>April</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Waterside</a:t>
                      </a:r>
                    </a:p>
                  </a:txBody>
                  <a:tcPr marL="90000" marR="90000" marT="0" marB="0" anchor="ctr"/>
                </a:tc>
                <a:tc>
                  <a:txBody>
                    <a:bodyPr/>
                    <a:lstStyle/>
                    <a:p>
                      <a:r>
                        <a:rPr lang="en-GB" sz="1200" b="0" i="0" dirty="0">
                          <a:solidFill>
                            <a:schemeClr val="accent2">
                              <a:lumMod val="75000"/>
                            </a:schemeClr>
                          </a:solidFill>
                          <a:latin typeface="Barlow Light" pitchFamily="2" charset="77"/>
                        </a:rPr>
                        <a:t>Yes</a:t>
                      </a: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a:solidFill>
                            <a:schemeClr val="accent2">
                              <a:lumMod val="75000"/>
                            </a:schemeClr>
                          </a:solidFill>
                          <a:latin typeface="Barlow Light" pitchFamily="2" charset="77"/>
                        </a:rPr>
                        <a:t>Basement</a:t>
                      </a:r>
                    </a:p>
                  </a:txBody>
                  <a:tcPr marL="90000" marR="90000" marT="0" marB="0" anchor="ctr"/>
                </a:tc>
                <a:tc>
                  <a:txBody>
                    <a:bodyPr/>
                    <a:lstStyle/>
                    <a:p>
                      <a:r>
                        <a:rPr lang="en-GB" sz="1200" b="0" i="0" dirty="0">
                          <a:solidFill>
                            <a:schemeClr val="accent2">
                              <a:lumMod val="75000"/>
                            </a:schemeClr>
                          </a:solidFill>
                          <a:latin typeface="Barlow Light" pitchFamily="2" charset="77"/>
                        </a:rPr>
                        <a:t>No</a:t>
                      </a:r>
                    </a:p>
                  </a:txBody>
                  <a:tcPr marL="90000" marR="90000" marT="0" marB="0" anchor="ctr"/>
                </a:tc>
                <a:extLst>
                  <a:ext uri="{0D108BD9-81ED-4DB2-BD59-A6C34878D82A}">
                    <a16:rowId xmlns:a16="http://schemas.microsoft.com/office/drawing/2014/main" val="960599713"/>
                  </a:ext>
                </a:extLst>
              </a:tr>
            </a:tbl>
          </a:graphicData>
        </a:graphic>
      </p:graphicFrame>
      <p:cxnSp>
        <p:nvCxnSpPr>
          <p:cNvPr id="17" name="Straight Connector 16">
            <a:extLst>
              <a:ext uri="{FF2B5EF4-FFF2-40B4-BE49-F238E27FC236}">
                <a16:creationId xmlns:a16="http://schemas.microsoft.com/office/drawing/2014/main" id="{CD3E528D-1152-1046-B37E-4BFFEE1CF88E}"/>
              </a:ext>
            </a:extLst>
          </p:cNvPr>
          <p:cNvCxnSpPr>
            <a:cxnSpLocks/>
          </p:cNvCxnSpPr>
          <p:nvPr/>
        </p:nvCxnSpPr>
        <p:spPr>
          <a:xfrm>
            <a:off x="7376162" y="940526"/>
            <a:ext cx="0" cy="538189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8D52E32-7A82-ED43-8066-B100137481E9}"/>
              </a:ext>
            </a:extLst>
          </p:cNvPr>
          <p:cNvSpPr/>
          <p:nvPr/>
        </p:nvSpPr>
        <p:spPr>
          <a:xfrm>
            <a:off x="7715799" y="1048521"/>
            <a:ext cx="4106087" cy="10374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Current property value:</a:t>
            </a:r>
          </a:p>
          <a:p>
            <a:pPr algn="ctr"/>
            <a:r>
              <a:rPr lang="en-GB" sz="2800" b="1" i="1" dirty="0">
                <a:latin typeface="Barlow Light" pitchFamily="2" charset="77"/>
              </a:rPr>
              <a:t>$787,644</a:t>
            </a:r>
            <a:r>
              <a:rPr lang="en-GB" sz="2000" b="1" i="1" dirty="0">
                <a:latin typeface="Barlow Light" pitchFamily="2" charset="77"/>
              </a:rPr>
              <a:t> </a:t>
            </a:r>
          </a:p>
        </p:txBody>
      </p:sp>
      <p:sp>
        <p:nvSpPr>
          <p:cNvPr id="10" name="TextBox 9">
            <a:extLst>
              <a:ext uri="{FF2B5EF4-FFF2-40B4-BE49-F238E27FC236}">
                <a16:creationId xmlns:a16="http://schemas.microsoft.com/office/drawing/2014/main" id="{62099E6B-10AC-1248-9C6B-DF825FFE0014}"/>
              </a:ext>
            </a:extLst>
          </p:cNvPr>
          <p:cNvSpPr txBox="1"/>
          <p:nvPr/>
        </p:nvSpPr>
        <p:spPr>
          <a:xfrm>
            <a:off x="7715798" y="2251218"/>
            <a:ext cx="4106087" cy="3705009"/>
          </a:xfrm>
          <a:prstGeom prst="rect">
            <a:avLst/>
          </a:prstGeom>
          <a:noFill/>
        </p:spPr>
        <p:txBody>
          <a:bodyPr wrap="square" rtlCol="0">
            <a:noAutofit/>
          </a:bodyPr>
          <a:lstStyle/>
          <a:p>
            <a:pPr algn="l"/>
            <a:r>
              <a:rPr lang="en-GB" sz="1400" b="1" i="1" dirty="0">
                <a:solidFill>
                  <a:schemeClr val="accent6"/>
                </a:solidFill>
                <a:latin typeface="Barlow Light" pitchFamily="2" charset="77"/>
              </a:rPr>
              <a:t>The case: </a:t>
            </a:r>
            <a:r>
              <a:rPr lang="en-GB" sz="1400" dirty="0">
                <a:solidFill>
                  <a:schemeClr val="accent6"/>
                </a:solidFill>
                <a:latin typeface="Barlow Light" pitchFamily="2" charset="77"/>
              </a:rPr>
              <a:t>The homeowners want to build a basement to improve their property’s value, and need our consultancy’s advice!</a:t>
            </a:r>
          </a:p>
          <a:p>
            <a:pPr algn="l"/>
            <a:endParaRPr lang="en-GB" sz="1400" dirty="0">
              <a:solidFill>
                <a:schemeClr val="accent6"/>
              </a:solidFill>
              <a:latin typeface="Barlow Light" pitchFamily="2" charset="77"/>
            </a:endParaRPr>
          </a:p>
          <a:p>
            <a:pPr algn="l"/>
            <a:r>
              <a:rPr lang="en-GB" sz="1400" dirty="0">
                <a:solidFill>
                  <a:schemeClr val="accent6"/>
                </a:solidFill>
                <a:latin typeface="Barlow Light" pitchFamily="2" charset="77"/>
              </a:rPr>
              <a:t>One builder will construct a basement for $20k.</a:t>
            </a:r>
          </a:p>
          <a:p>
            <a:pPr algn="l"/>
            <a:endParaRPr lang="en-GB" sz="1400" dirty="0">
              <a:solidFill>
                <a:schemeClr val="accent6"/>
              </a:solidFill>
              <a:latin typeface="Barlow Light" pitchFamily="2" charset="77"/>
            </a:endParaRPr>
          </a:p>
          <a:p>
            <a:pPr algn="l"/>
            <a:r>
              <a:rPr lang="en-GB" sz="1400" dirty="0">
                <a:solidFill>
                  <a:schemeClr val="accent6"/>
                </a:solidFill>
                <a:latin typeface="Barlow Light" pitchFamily="2" charset="77"/>
              </a:rPr>
              <a:t>A second builder has offered to do the same basement, but also do renovation work that would improve the house’s condition to 4, all for $50k.</a:t>
            </a:r>
          </a:p>
          <a:p>
            <a:pPr algn="l"/>
            <a:endParaRPr lang="en-GB" sz="1400" dirty="0">
              <a:solidFill>
                <a:schemeClr val="accent6"/>
              </a:solidFill>
              <a:latin typeface="Barlow Light" pitchFamily="2" charset="77"/>
            </a:endParaRPr>
          </a:p>
          <a:p>
            <a:pPr algn="l"/>
            <a:r>
              <a:rPr lang="en-GB" sz="1400" dirty="0">
                <a:solidFill>
                  <a:schemeClr val="accent6"/>
                </a:solidFill>
                <a:latin typeface="Barlow Light" pitchFamily="2" charset="77"/>
              </a:rPr>
              <a:t>Which company should they go with? </a:t>
            </a:r>
          </a:p>
          <a:p>
            <a:pPr algn="l"/>
            <a:endParaRPr lang="en-GB" sz="1400" dirty="0">
              <a:solidFill>
                <a:schemeClr val="accent6"/>
              </a:solidFill>
              <a:latin typeface="Barlow Light" pitchFamily="2" charset="77"/>
            </a:endParaRPr>
          </a:p>
          <a:p>
            <a:r>
              <a:rPr lang="en-GB" sz="1600" b="1" dirty="0">
                <a:solidFill>
                  <a:schemeClr val="accent2"/>
                </a:solidFill>
                <a:latin typeface="Barlow Light" pitchFamily="2" charset="77"/>
              </a:rPr>
              <a:t>Builder 1 house value = $816,897</a:t>
            </a:r>
          </a:p>
          <a:p>
            <a:r>
              <a:rPr lang="en-GB" sz="1600" b="1" dirty="0">
                <a:solidFill>
                  <a:schemeClr val="accent2"/>
                </a:solidFill>
                <a:latin typeface="Barlow Light" pitchFamily="2" charset="77"/>
              </a:rPr>
              <a:t>... after builder fees = $796,897</a:t>
            </a:r>
          </a:p>
          <a:p>
            <a:pPr algn="l"/>
            <a:endParaRPr lang="en-GB" sz="1600" dirty="0">
              <a:solidFill>
                <a:schemeClr val="accent2"/>
              </a:solidFill>
              <a:latin typeface="Barlow Light" pitchFamily="2" charset="77"/>
            </a:endParaRPr>
          </a:p>
          <a:p>
            <a:r>
              <a:rPr lang="en-GB" sz="1600" b="1" dirty="0">
                <a:solidFill>
                  <a:schemeClr val="accent2"/>
                </a:solidFill>
                <a:latin typeface="Barlow Light" pitchFamily="2" charset="77"/>
              </a:rPr>
              <a:t>Builder 2 house value = $841,663</a:t>
            </a:r>
          </a:p>
          <a:p>
            <a:r>
              <a:rPr lang="en-GB" sz="1600" b="1" dirty="0">
                <a:solidFill>
                  <a:schemeClr val="accent2"/>
                </a:solidFill>
                <a:latin typeface="Barlow Light" pitchFamily="2" charset="77"/>
              </a:rPr>
              <a:t>... after builder fees = $791,663</a:t>
            </a:r>
          </a:p>
        </p:txBody>
      </p:sp>
      <p:sp>
        <p:nvSpPr>
          <p:cNvPr id="11" name="TextBox 10">
            <a:extLst>
              <a:ext uri="{FF2B5EF4-FFF2-40B4-BE49-F238E27FC236}">
                <a16:creationId xmlns:a16="http://schemas.microsoft.com/office/drawing/2014/main" id="{DE181F64-8277-0643-A50B-EE839F1C2D1B}"/>
              </a:ext>
            </a:extLst>
          </p:cNvPr>
          <p:cNvSpPr txBox="1"/>
          <p:nvPr/>
        </p:nvSpPr>
        <p:spPr>
          <a:xfrm>
            <a:off x="10570464" y="4813338"/>
            <a:ext cx="792480" cy="719545"/>
          </a:xfrm>
          <a:prstGeom prst="rect">
            <a:avLst/>
          </a:prstGeom>
          <a:noFill/>
        </p:spPr>
        <p:txBody>
          <a:bodyPr wrap="square" rtlCol="0" anchor="ctr">
            <a:noAutofit/>
          </a:bodyPr>
          <a:lstStyle/>
          <a:p>
            <a:pPr algn="ctr"/>
            <a:r>
              <a:rPr lang="en-GB" sz="4400" b="1" dirty="0">
                <a:solidFill>
                  <a:schemeClr val="accent3"/>
                </a:solidFill>
                <a:latin typeface="Meiryo" panose="020B0604030504040204" pitchFamily="34" charset="-128"/>
                <a:ea typeface="Meiryo" panose="020B0604030504040204" pitchFamily="34" charset="-128"/>
              </a:rPr>
              <a:t>✔︎</a:t>
            </a:r>
          </a:p>
        </p:txBody>
      </p:sp>
    </p:spTree>
    <p:extLst>
      <p:ext uri="{BB962C8B-B14F-4D97-AF65-F5344CB8AC3E}">
        <p14:creationId xmlns:p14="http://schemas.microsoft.com/office/powerpoint/2010/main" val="3646563397"/>
      </p:ext>
    </p:extLst>
  </p:cSld>
  <p:clrMapOvr>
    <a:masterClrMapping/>
  </p:clrMapOvr>
  <p:transition>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40673A-FEB4-9E4A-BDC3-3C09580ED772}"/>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bright="20000" contrast="20000"/>
                    </a14:imgEffect>
                  </a14:imgLayer>
                </a14:imgProps>
              </a:ext>
            </a:extLst>
          </a:blip>
          <a:srcRect b="3670"/>
          <a:stretch/>
        </p:blipFill>
        <p:spPr>
          <a:xfrm>
            <a:off x="1918536" y="1048521"/>
            <a:ext cx="5117990" cy="3694074"/>
          </a:xfrm>
          <a:prstGeom prst="rect">
            <a:avLst/>
          </a:prstGeom>
        </p:spPr>
      </p:pic>
      <p:sp>
        <p:nvSpPr>
          <p:cNvPr id="4" name="Title 3">
            <a:extLst>
              <a:ext uri="{FF2B5EF4-FFF2-40B4-BE49-F238E27FC236}">
                <a16:creationId xmlns:a16="http://schemas.microsoft.com/office/drawing/2014/main" id="{3F0C3AB0-31BE-3347-857B-A02B1CD7C731}"/>
              </a:ext>
            </a:extLst>
          </p:cNvPr>
          <p:cNvSpPr>
            <a:spLocks noGrp="1"/>
          </p:cNvSpPr>
          <p:nvPr>
            <p:ph type="title"/>
          </p:nvPr>
        </p:nvSpPr>
        <p:spPr/>
        <p:txBody>
          <a:bodyPr/>
          <a:lstStyle/>
          <a:p>
            <a:r>
              <a:rPr lang="en-US" dirty="0"/>
              <a:t>The model in action 2 – Vashon Island Cabin</a:t>
            </a:r>
          </a:p>
        </p:txBody>
      </p:sp>
      <p:sp>
        <p:nvSpPr>
          <p:cNvPr id="5" name="Slide Number Placeholder 4">
            <a:extLst>
              <a:ext uri="{FF2B5EF4-FFF2-40B4-BE49-F238E27FC236}">
                <a16:creationId xmlns:a16="http://schemas.microsoft.com/office/drawing/2014/main" id="{C422E8F0-1D5F-F64E-856D-972672775093}"/>
              </a:ext>
            </a:extLst>
          </p:cNvPr>
          <p:cNvSpPr>
            <a:spLocks noGrp="1"/>
          </p:cNvSpPr>
          <p:nvPr>
            <p:ph type="sldNum" sz="quarter" idx="12"/>
          </p:nvPr>
        </p:nvSpPr>
        <p:spPr/>
        <p:txBody>
          <a:bodyPr/>
          <a:lstStyle/>
          <a:p>
            <a:fld id="{8E8172A1-F9DC-4C46-BE7C-DD506D7316EF}" type="slidenum">
              <a:rPr lang="en-US" smtClean="0"/>
              <a:pPr/>
              <a:t>6</a:t>
            </a:fld>
            <a:endParaRPr lang="en-US" dirty="0"/>
          </a:p>
        </p:txBody>
      </p:sp>
      <p:graphicFrame>
        <p:nvGraphicFramePr>
          <p:cNvPr id="8" name="Table 7">
            <a:extLst>
              <a:ext uri="{FF2B5EF4-FFF2-40B4-BE49-F238E27FC236}">
                <a16:creationId xmlns:a16="http://schemas.microsoft.com/office/drawing/2014/main" id="{E6250AFE-5D36-1B4A-9D25-D0F29F4B894F}"/>
              </a:ext>
            </a:extLst>
          </p:cNvPr>
          <p:cNvGraphicFramePr>
            <a:graphicFrameLocks noGrp="1"/>
          </p:cNvGraphicFramePr>
          <p:nvPr>
            <p:extLst>
              <p:ext uri="{D42A27DB-BD31-4B8C-83A1-F6EECF244321}">
                <p14:modId xmlns:p14="http://schemas.microsoft.com/office/powerpoint/2010/main" val="3987839628"/>
              </p:ext>
            </p:extLst>
          </p:nvPr>
        </p:nvGraphicFramePr>
        <p:xfrm>
          <a:off x="1918536" y="4964398"/>
          <a:ext cx="2374790" cy="1136970"/>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Bedrooms</a:t>
                      </a:r>
                    </a:p>
                  </a:txBody>
                  <a:tcPr marL="90000" marR="90000" marT="0" marB="0" anchor="ctr"/>
                </a:tc>
                <a:tc>
                  <a:txBody>
                    <a:bodyPr/>
                    <a:lstStyle/>
                    <a:p>
                      <a:r>
                        <a:rPr lang="en-GB" sz="1200" b="0" i="0" dirty="0">
                          <a:solidFill>
                            <a:schemeClr val="accent2">
                              <a:lumMod val="75000"/>
                            </a:schemeClr>
                          </a:solidFill>
                          <a:latin typeface="Barlow Light" pitchFamily="2" charset="77"/>
                        </a:rPr>
                        <a:t>1</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Grade</a:t>
                      </a:r>
                    </a:p>
                  </a:txBody>
                  <a:tcPr marL="90000" marR="90000" marT="0" marB="0" anchor="ctr"/>
                </a:tc>
                <a:tc>
                  <a:txBody>
                    <a:bodyPr/>
                    <a:lstStyle/>
                    <a:p>
                      <a:r>
                        <a:rPr lang="en-GB" sz="1200" b="0" i="0" dirty="0">
                          <a:solidFill>
                            <a:schemeClr val="accent2">
                              <a:lumMod val="75000"/>
                            </a:schemeClr>
                          </a:solidFill>
                          <a:latin typeface="Barlow Light" pitchFamily="2" charset="77"/>
                        </a:rPr>
                        <a:t>6</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Lot size</a:t>
                      </a:r>
                    </a:p>
                  </a:txBody>
                  <a:tcPr marL="90000" marR="9000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chemeClr val="accent2">
                              <a:lumMod val="75000"/>
                            </a:schemeClr>
                          </a:solidFill>
                          <a:latin typeface="Barlow Light" pitchFamily="2" charset="77"/>
                        </a:rPr>
                        <a:t>11,200 ft</a:t>
                      </a:r>
                      <a:r>
                        <a:rPr lang="en-GB" sz="1200" b="0" i="0" baseline="30000" dirty="0">
                          <a:solidFill>
                            <a:schemeClr val="accent2">
                              <a:lumMod val="75000"/>
                            </a:schemeClr>
                          </a:solidFill>
                          <a:latin typeface="Barlow Light" pitchFamily="2" charset="77"/>
                        </a:rPr>
                        <a:t>2</a:t>
                      </a:r>
                      <a:endParaRPr lang="en-GB" sz="1200" b="0" i="0" dirty="0">
                        <a:solidFill>
                          <a:schemeClr val="accent2">
                            <a:lumMod val="75000"/>
                          </a:schemeClr>
                        </a:solidFill>
                        <a:latin typeface="Barlow Light" pitchFamily="2" charset="77"/>
                      </a:endParaRP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a:solidFill>
                            <a:schemeClr val="accent2">
                              <a:lumMod val="75000"/>
                            </a:schemeClr>
                          </a:solidFill>
                          <a:latin typeface="Barlow Light" pitchFamily="2" charset="77"/>
                        </a:rPr>
                        <a:t>Location</a:t>
                      </a:r>
                    </a:p>
                  </a:txBody>
                  <a:tcPr marL="90000" marR="90000" marT="0" marB="0" anchor="ctr"/>
                </a:tc>
                <a:tc>
                  <a:txBody>
                    <a:bodyPr/>
                    <a:lstStyle/>
                    <a:p>
                      <a:r>
                        <a:rPr lang="en-GB" sz="1200" b="0" i="0" dirty="0">
                          <a:solidFill>
                            <a:schemeClr val="accent2">
                              <a:lumMod val="75000"/>
                            </a:schemeClr>
                          </a:solidFill>
                          <a:latin typeface="Barlow Light" pitchFamily="2" charset="77"/>
                        </a:rPr>
                        <a:t>98070 (Area E)</a:t>
                      </a:r>
                    </a:p>
                  </a:txBody>
                  <a:tcPr marL="90000" marR="90000" marT="0" marB="0" anchor="ctr"/>
                </a:tc>
                <a:extLst>
                  <a:ext uri="{0D108BD9-81ED-4DB2-BD59-A6C34878D82A}">
                    <a16:rowId xmlns:a16="http://schemas.microsoft.com/office/drawing/2014/main" val="960599713"/>
                  </a:ext>
                </a:extLst>
              </a:tr>
              <a:tr h="227394">
                <a:tc>
                  <a:txBody>
                    <a:bodyPr/>
                    <a:lstStyle/>
                    <a:p>
                      <a:r>
                        <a:rPr lang="en-GB" sz="1200" b="1" i="0" dirty="0">
                          <a:solidFill>
                            <a:schemeClr val="accent2">
                              <a:lumMod val="75000"/>
                            </a:schemeClr>
                          </a:solidFill>
                          <a:latin typeface="Barlow Light" pitchFamily="2" charset="77"/>
                        </a:rPr>
                        <a:t>Build year</a:t>
                      </a:r>
                    </a:p>
                  </a:txBody>
                  <a:tcPr marL="90000" marR="90000" marT="0" marB="0" anchor="ctr"/>
                </a:tc>
                <a:tc>
                  <a:txBody>
                    <a:bodyPr/>
                    <a:lstStyle/>
                    <a:p>
                      <a:r>
                        <a:rPr lang="en-GB" sz="1200" b="0" i="0" dirty="0">
                          <a:solidFill>
                            <a:schemeClr val="accent2">
                              <a:lumMod val="75000"/>
                            </a:schemeClr>
                          </a:solidFill>
                          <a:latin typeface="Barlow Light" pitchFamily="2" charset="77"/>
                        </a:rPr>
                        <a:t>1983</a:t>
                      </a:r>
                    </a:p>
                  </a:txBody>
                  <a:tcPr marL="90000" marR="90000" marT="0" marB="0" anchor="ctr"/>
                </a:tc>
                <a:extLst>
                  <a:ext uri="{0D108BD9-81ED-4DB2-BD59-A6C34878D82A}">
                    <a16:rowId xmlns:a16="http://schemas.microsoft.com/office/drawing/2014/main" val="652119203"/>
                  </a:ext>
                </a:extLst>
              </a:tr>
            </a:tbl>
          </a:graphicData>
        </a:graphic>
      </p:graphicFrame>
      <p:graphicFrame>
        <p:nvGraphicFramePr>
          <p:cNvPr id="9" name="Table 8">
            <a:extLst>
              <a:ext uri="{FF2B5EF4-FFF2-40B4-BE49-F238E27FC236}">
                <a16:creationId xmlns:a16="http://schemas.microsoft.com/office/drawing/2014/main" id="{D7305C62-8E77-C742-B139-CE5DC961C52E}"/>
              </a:ext>
            </a:extLst>
          </p:cNvPr>
          <p:cNvGraphicFramePr>
            <a:graphicFrameLocks noGrp="1"/>
          </p:cNvGraphicFramePr>
          <p:nvPr>
            <p:extLst>
              <p:ext uri="{D42A27DB-BD31-4B8C-83A1-F6EECF244321}">
                <p14:modId xmlns:p14="http://schemas.microsoft.com/office/powerpoint/2010/main" val="2761962873"/>
              </p:ext>
            </p:extLst>
          </p:nvPr>
        </p:nvGraphicFramePr>
        <p:xfrm>
          <a:off x="4661736" y="4964398"/>
          <a:ext cx="2374790" cy="909576"/>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Condition</a:t>
                      </a:r>
                    </a:p>
                  </a:txBody>
                  <a:tcPr marL="90000" marR="90000" marT="0" marB="0" anchor="ctr"/>
                </a:tc>
                <a:tc>
                  <a:txBody>
                    <a:bodyPr/>
                    <a:lstStyle/>
                    <a:p>
                      <a:r>
                        <a:rPr lang="en-GB" sz="1200" b="0" i="0" dirty="0">
                          <a:solidFill>
                            <a:schemeClr val="accent2">
                              <a:lumMod val="75000"/>
                            </a:schemeClr>
                          </a:solidFill>
                          <a:latin typeface="Barlow Light" pitchFamily="2" charset="77"/>
                        </a:rPr>
                        <a:t>2</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Sale date</a:t>
                      </a:r>
                    </a:p>
                  </a:txBody>
                  <a:tcPr marL="90000" marR="90000" marT="0" marB="0" anchor="ctr"/>
                </a:tc>
                <a:tc>
                  <a:txBody>
                    <a:bodyPr/>
                    <a:lstStyle/>
                    <a:p>
                      <a:r>
                        <a:rPr lang="en-GB" sz="1200" b="0" i="0" dirty="0">
                          <a:solidFill>
                            <a:schemeClr val="accent2">
                              <a:lumMod val="75000"/>
                            </a:schemeClr>
                          </a:solidFill>
                          <a:latin typeface="Barlow Light" pitchFamily="2" charset="77"/>
                        </a:rPr>
                        <a:t>February</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Waterside</a:t>
                      </a:r>
                    </a:p>
                  </a:txBody>
                  <a:tcPr marL="90000" marR="90000" marT="0" marB="0" anchor="ctr"/>
                </a:tc>
                <a:tc>
                  <a:txBody>
                    <a:bodyPr/>
                    <a:lstStyle/>
                    <a:p>
                      <a:r>
                        <a:rPr lang="en-GB" sz="1200" b="0" i="0" dirty="0">
                          <a:solidFill>
                            <a:schemeClr val="accent2">
                              <a:lumMod val="75000"/>
                            </a:schemeClr>
                          </a:solidFill>
                          <a:latin typeface="Barlow Light" pitchFamily="2" charset="77"/>
                        </a:rPr>
                        <a:t>No</a:t>
                      </a: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a:solidFill>
                            <a:schemeClr val="accent2">
                              <a:lumMod val="75000"/>
                            </a:schemeClr>
                          </a:solidFill>
                          <a:latin typeface="Barlow Light" pitchFamily="2" charset="77"/>
                        </a:rPr>
                        <a:t>Basement</a:t>
                      </a:r>
                    </a:p>
                  </a:txBody>
                  <a:tcPr marL="90000" marR="90000" marT="0" marB="0" anchor="ctr"/>
                </a:tc>
                <a:tc>
                  <a:txBody>
                    <a:bodyPr/>
                    <a:lstStyle/>
                    <a:p>
                      <a:r>
                        <a:rPr lang="en-GB" sz="1200" b="0" i="0" dirty="0">
                          <a:solidFill>
                            <a:schemeClr val="accent2">
                              <a:lumMod val="75000"/>
                            </a:schemeClr>
                          </a:solidFill>
                          <a:latin typeface="Barlow Light" pitchFamily="2" charset="77"/>
                        </a:rPr>
                        <a:t>No</a:t>
                      </a:r>
                    </a:p>
                  </a:txBody>
                  <a:tcPr marL="90000" marR="90000" marT="0" marB="0" anchor="ctr"/>
                </a:tc>
                <a:extLst>
                  <a:ext uri="{0D108BD9-81ED-4DB2-BD59-A6C34878D82A}">
                    <a16:rowId xmlns:a16="http://schemas.microsoft.com/office/drawing/2014/main" val="960599713"/>
                  </a:ext>
                </a:extLst>
              </a:tr>
            </a:tbl>
          </a:graphicData>
        </a:graphic>
      </p:graphicFrame>
      <p:cxnSp>
        <p:nvCxnSpPr>
          <p:cNvPr id="11" name="Straight Connector 10">
            <a:extLst>
              <a:ext uri="{FF2B5EF4-FFF2-40B4-BE49-F238E27FC236}">
                <a16:creationId xmlns:a16="http://schemas.microsoft.com/office/drawing/2014/main" id="{D3C05FD5-D06D-7543-AB85-B67D6B68F15C}"/>
              </a:ext>
            </a:extLst>
          </p:cNvPr>
          <p:cNvCxnSpPr>
            <a:cxnSpLocks/>
          </p:cNvCxnSpPr>
          <p:nvPr/>
        </p:nvCxnSpPr>
        <p:spPr>
          <a:xfrm>
            <a:off x="7376162" y="940526"/>
            <a:ext cx="0" cy="5381897"/>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EA21F42-67CB-B643-ABF7-2AA59088D17B}"/>
              </a:ext>
            </a:extLst>
          </p:cNvPr>
          <p:cNvSpPr/>
          <p:nvPr/>
        </p:nvSpPr>
        <p:spPr>
          <a:xfrm>
            <a:off x="7715799" y="1048521"/>
            <a:ext cx="4106087" cy="10374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Current property value:</a:t>
            </a:r>
          </a:p>
          <a:p>
            <a:pPr algn="ctr"/>
            <a:r>
              <a:rPr lang="en-GB" sz="2800" b="1" i="1" dirty="0">
                <a:latin typeface="Barlow Light" pitchFamily="2" charset="77"/>
              </a:rPr>
              <a:t>$119,817</a:t>
            </a:r>
            <a:r>
              <a:rPr lang="en-GB" sz="2000" b="1" i="1" dirty="0">
                <a:latin typeface="Barlow Light" pitchFamily="2" charset="77"/>
              </a:rPr>
              <a:t> </a:t>
            </a:r>
          </a:p>
        </p:txBody>
      </p:sp>
      <p:sp>
        <p:nvSpPr>
          <p:cNvPr id="6" name="TextBox 5">
            <a:extLst>
              <a:ext uri="{FF2B5EF4-FFF2-40B4-BE49-F238E27FC236}">
                <a16:creationId xmlns:a16="http://schemas.microsoft.com/office/drawing/2014/main" id="{1ABC7536-D714-8840-9E76-1CA1E470572B}"/>
              </a:ext>
            </a:extLst>
          </p:cNvPr>
          <p:cNvSpPr txBox="1"/>
          <p:nvPr/>
        </p:nvSpPr>
        <p:spPr>
          <a:xfrm>
            <a:off x="7715798" y="2251218"/>
            <a:ext cx="4106087" cy="3705009"/>
          </a:xfrm>
          <a:prstGeom prst="rect">
            <a:avLst/>
          </a:prstGeom>
          <a:noFill/>
        </p:spPr>
        <p:txBody>
          <a:bodyPr wrap="square" rtlCol="0">
            <a:noAutofit/>
          </a:bodyPr>
          <a:lstStyle/>
          <a:p>
            <a:pPr algn="l"/>
            <a:r>
              <a:rPr lang="en-GB" sz="1400" b="1" i="1" dirty="0">
                <a:solidFill>
                  <a:schemeClr val="accent6"/>
                </a:solidFill>
                <a:latin typeface="Barlow Light" pitchFamily="2" charset="77"/>
              </a:rPr>
              <a:t>The case: </a:t>
            </a:r>
            <a:r>
              <a:rPr lang="en-GB" sz="1400" dirty="0">
                <a:solidFill>
                  <a:schemeClr val="accent6"/>
                </a:solidFill>
                <a:latin typeface="Barlow Light" pitchFamily="2" charset="77"/>
              </a:rPr>
              <a:t>Our company has the option to buy the property from its current owner for $130k.</a:t>
            </a:r>
          </a:p>
          <a:p>
            <a:pPr algn="l"/>
            <a:endParaRPr lang="en-GB" sz="1400" dirty="0">
              <a:solidFill>
                <a:schemeClr val="accent6"/>
              </a:solidFill>
              <a:latin typeface="Barlow Light" pitchFamily="2" charset="77"/>
            </a:endParaRPr>
          </a:p>
          <a:p>
            <a:r>
              <a:rPr lang="en-GB" sz="1400" dirty="0">
                <a:solidFill>
                  <a:schemeClr val="accent6"/>
                </a:solidFill>
                <a:latin typeface="Barlow Light" pitchFamily="2" charset="77"/>
              </a:rPr>
              <a:t>We know that the neighbour would be willing to sell us 5,000ft</a:t>
            </a:r>
            <a:r>
              <a:rPr lang="en-GB" sz="1400" baseline="30000" dirty="0">
                <a:solidFill>
                  <a:schemeClr val="accent6"/>
                </a:solidFill>
                <a:latin typeface="Barlow Light" pitchFamily="2" charset="77"/>
              </a:rPr>
              <a:t>2</a:t>
            </a:r>
            <a:r>
              <a:rPr lang="en-GB" sz="1400" dirty="0">
                <a:solidFill>
                  <a:schemeClr val="accent6"/>
                </a:solidFill>
                <a:latin typeface="Barlow Light" pitchFamily="2" charset="77"/>
              </a:rPr>
              <a:t> of adjacent land for $10k.</a:t>
            </a:r>
          </a:p>
          <a:p>
            <a:pPr algn="l"/>
            <a:endParaRPr lang="en-GB" sz="1400" dirty="0">
              <a:solidFill>
                <a:schemeClr val="accent6"/>
              </a:solidFill>
              <a:latin typeface="Barlow Light" pitchFamily="2" charset="77"/>
            </a:endParaRPr>
          </a:p>
          <a:p>
            <a:pPr algn="l"/>
            <a:r>
              <a:rPr lang="en-GB" sz="1400" dirty="0">
                <a:solidFill>
                  <a:schemeClr val="accent6"/>
                </a:solidFill>
                <a:latin typeface="Barlow Light" pitchFamily="2" charset="77"/>
              </a:rPr>
              <a:t>We estimate that doing the renovation work to bring the property to condition 3 would cost $20k.</a:t>
            </a:r>
          </a:p>
          <a:p>
            <a:endParaRPr lang="en-GB" sz="1200" dirty="0">
              <a:solidFill>
                <a:schemeClr val="accent6"/>
              </a:solidFill>
              <a:latin typeface="Barlow Light" pitchFamily="2" charset="77"/>
            </a:endParaRPr>
          </a:p>
          <a:p>
            <a:r>
              <a:rPr lang="en-GB" sz="1600" b="1" dirty="0">
                <a:solidFill>
                  <a:schemeClr val="accent2"/>
                </a:solidFill>
                <a:latin typeface="Barlow Light" pitchFamily="2" charset="77"/>
              </a:rPr>
              <a:t>House value with additional land  = $131,346</a:t>
            </a:r>
          </a:p>
          <a:p>
            <a:r>
              <a:rPr lang="en-GB" sz="1600" b="1" dirty="0">
                <a:solidFill>
                  <a:schemeClr val="accent2"/>
                </a:solidFill>
                <a:latin typeface="Barlow Light" pitchFamily="2" charset="77"/>
              </a:rPr>
              <a:t>Given the initial $130k purchase, the most we would pay for the extra land is $1,300</a:t>
            </a:r>
          </a:p>
          <a:p>
            <a:endParaRPr lang="en-GB" sz="1600" dirty="0">
              <a:solidFill>
                <a:schemeClr val="accent2"/>
              </a:solidFill>
              <a:latin typeface="Barlow Light" pitchFamily="2" charset="77"/>
            </a:endParaRPr>
          </a:p>
          <a:p>
            <a:r>
              <a:rPr lang="en-GB" sz="1600" b="1" dirty="0">
                <a:solidFill>
                  <a:schemeClr val="accent2"/>
                </a:solidFill>
                <a:latin typeface="Barlow Light" pitchFamily="2" charset="77"/>
              </a:rPr>
              <a:t>House value with condition 3 = $155,346</a:t>
            </a:r>
          </a:p>
          <a:p>
            <a:r>
              <a:rPr lang="en-GB" sz="1600" b="1" dirty="0">
                <a:solidFill>
                  <a:schemeClr val="accent2"/>
                </a:solidFill>
                <a:latin typeface="Barlow Light" pitchFamily="2" charset="77"/>
              </a:rPr>
              <a:t>Given the initial $130k purchase, the most we would pay for the renovation is $15,300</a:t>
            </a:r>
          </a:p>
        </p:txBody>
      </p:sp>
      <p:sp>
        <p:nvSpPr>
          <p:cNvPr id="7" name="TextBox 6">
            <a:extLst>
              <a:ext uri="{FF2B5EF4-FFF2-40B4-BE49-F238E27FC236}">
                <a16:creationId xmlns:a16="http://schemas.microsoft.com/office/drawing/2014/main" id="{57377A7C-2558-1D40-816E-1A32FFAEDE36}"/>
              </a:ext>
            </a:extLst>
          </p:cNvPr>
          <p:cNvSpPr txBox="1"/>
          <p:nvPr/>
        </p:nvSpPr>
        <p:spPr>
          <a:xfrm>
            <a:off x="11930743" y="3236686"/>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387796175"/>
      </p:ext>
    </p:extLst>
  </p:cSld>
  <p:clrMapOvr>
    <a:masterClrMapping/>
  </p:clrMapOvr>
  <p:transition>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0C3AB0-31BE-3347-857B-A02B1CD7C731}"/>
              </a:ext>
            </a:extLst>
          </p:cNvPr>
          <p:cNvSpPr>
            <a:spLocks noGrp="1"/>
          </p:cNvSpPr>
          <p:nvPr>
            <p:ph type="title"/>
          </p:nvPr>
        </p:nvSpPr>
        <p:spPr/>
        <p:txBody>
          <a:bodyPr/>
          <a:lstStyle/>
          <a:p>
            <a:r>
              <a:rPr lang="en-US" dirty="0"/>
              <a:t>The model in action 3 – Belleview Family Home</a:t>
            </a:r>
          </a:p>
        </p:txBody>
      </p:sp>
      <p:pic>
        <p:nvPicPr>
          <p:cNvPr id="6" name="Content Placeholder 5">
            <a:extLst>
              <a:ext uri="{FF2B5EF4-FFF2-40B4-BE49-F238E27FC236}">
                <a16:creationId xmlns:a16="http://schemas.microsoft.com/office/drawing/2014/main" id="{9F1EC0E1-DE37-4D41-8F5A-0F558FD1BD96}"/>
              </a:ext>
            </a:extLst>
          </p:cNvPr>
          <p:cNvPicPr>
            <a:picLocks noGrp="1" noChangeAspect="1"/>
          </p:cNvPicPr>
          <p:nvPr>
            <p:ph idx="1"/>
          </p:nvPr>
        </p:nvPicPr>
        <p:blipFill>
          <a:blip r:embed="rId2"/>
          <a:stretch>
            <a:fillRect/>
          </a:stretch>
        </p:blipFill>
        <p:spPr>
          <a:xfrm>
            <a:off x="1918536" y="1048521"/>
            <a:ext cx="5117990" cy="3694074"/>
          </a:xfrm>
          <a:prstGeom prst="rect">
            <a:avLst/>
          </a:prstGeom>
        </p:spPr>
      </p:pic>
      <p:sp>
        <p:nvSpPr>
          <p:cNvPr id="5" name="Slide Number Placeholder 4">
            <a:extLst>
              <a:ext uri="{FF2B5EF4-FFF2-40B4-BE49-F238E27FC236}">
                <a16:creationId xmlns:a16="http://schemas.microsoft.com/office/drawing/2014/main" id="{C422E8F0-1D5F-F64E-856D-972672775093}"/>
              </a:ext>
            </a:extLst>
          </p:cNvPr>
          <p:cNvSpPr>
            <a:spLocks noGrp="1"/>
          </p:cNvSpPr>
          <p:nvPr>
            <p:ph type="sldNum" sz="quarter" idx="12"/>
          </p:nvPr>
        </p:nvSpPr>
        <p:spPr/>
        <p:txBody>
          <a:bodyPr/>
          <a:lstStyle/>
          <a:p>
            <a:fld id="{8E8172A1-F9DC-4C46-BE7C-DD506D7316EF}" type="slidenum">
              <a:rPr lang="en-US" smtClean="0"/>
              <a:pPr/>
              <a:t>7</a:t>
            </a:fld>
            <a:endParaRPr lang="en-US" dirty="0"/>
          </a:p>
        </p:txBody>
      </p:sp>
      <p:graphicFrame>
        <p:nvGraphicFramePr>
          <p:cNvPr id="7" name="Table 6">
            <a:extLst>
              <a:ext uri="{FF2B5EF4-FFF2-40B4-BE49-F238E27FC236}">
                <a16:creationId xmlns:a16="http://schemas.microsoft.com/office/drawing/2014/main" id="{5E8065F1-2313-874C-82DB-491EC258F496}"/>
              </a:ext>
            </a:extLst>
          </p:cNvPr>
          <p:cNvGraphicFramePr>
            <a:graphicFrameLocks noGrp="1"/>
          </p:cNvGraphicFramePr>
          <p:nvPr>
            <p:extLst>
              <p:ext uri="{D42A27DB-BD31-4B8C-83A1-F6EECF244321}">
                <p14:modId xmlns:p14="http://schemas.microsoft.com/office/powerpoint/2010/main" val="1985873006"/>
              </p:ext>
            </p:extLst>
          </p:nvPr>
        </p:nvGraphicFramePr>
        <p:xfrm>
          <a:off x="1918536" y="4964398"/>
          <a:ext cx="2374790" cy="1136970"/>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Bedrooms</a:t>
                      </a:r>
                    </a:p>
                  </a:txBody>
                  <a:tcPr marL="90000" marR="90000" marT="0" marB="0" anchor="ctr"/>
                </a:tc>
                <a:tc>
                  <a:txBody>
                    <a:bodyPr/>
                    <a:lstStyle/>
                    <a:p>
                      <a:r>
                        <a:rPr lang="en-GB" sz="1200" b="0" i="0" dirty="0">
                          <a:solidFill>
                            <a:schemeClr val="accent2">
                              <a:lumMod val="75000"/>
                            </a:schemeClr>
                          </a:solidFill>
                          <a:latin typeface="Barlow Light" pitchFamily="2" charset="77"/>
                        </a:rPr>
                        <a:t>5</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Grade</a:t>
                      </a:r>
                    </a:p>
                  </a:txBody>
                  <a:tcPr marL="90000" marR="90000" marT="0" marB="0" anchor="ctr"/>
                </a:tc>
                <a:tc>
                  <a:txBody>
                    <a:bodyPr/>
                    <a:lstStyle/>
                    <a:p>
                      <a:r>
                        <a:rPr lang="en-GB" sz="1200" b="0" i="0" dirty="0">
                          <a:solidFill>
                            <a:schemeClr val="accent2">
                              <a:lumMod val="75000"/>
                            </a:schemeClr>
                          </a:solidFill>
                          <a:latin typeface="Barlow Light" pitchFamily="2" charset="77"/>
                        </a:rPr>
                        <a:t>10</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Lot size</a:t>
                      </a:r>
                    </a:p>
                  </a:txBody>
                  <a:tcPr marL="90000" marR="90000" marT="0" marB="0" anchor="ctr"/>
                </a:tc>
                <a:tc>
                  <a:txBody>
                    <a:bodyPr/>
                    <a:lstStyle/>
                    <a:p>
                      <a:r>
                        <a:rPr lang="en-GB" sz="1200" b="0" i="0" dirty="0">
                          <a:solidFill>
                            <a:schemeClr val="accent2">
                              <a:lumMod val="75000"/>
                            </a:schemeClr>
                          </a:solidFill>
                          <a:latin typeface="Barlow Light" pitchFamily="2" charset="77"/>
                        </a:rPr>
                        <a:t>32,500 ft</a:t>
                      </a:r>
                      <a:r>
                        <a:rPr lang="en-GB" sz="1200" b="0" i="0" baseline="30000" dirty="0">
                          <a:solidFill>
                            <a:schemeClr val="accent2">
                              <a:lumMod val="75000"/>
                            </a:schemeClr>
                          </a:solidFill>
                          <a:latin typeface="Barlow Light" pitchFamily="2" charset="77"/>
                        </a:rPr>
                        <a:t>2</a:t>
                      </a:r>
                      <a:endParaRPr lang="en-GB" sz="1200" b="0" i="0" dirty="0">
                        <a:solidFill>
                          <a:schemeClr val="accent2">
                            <a:lumMod val="75000"/>
                          </a:schemeClr>
                        </a:solidFill>
                        <a:latin typeface="Barlow Light" pitchFamily="2" charset="77"/>
                      </a:endParaRP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err="1">
                          <a:solidFill>
                            <a:schemeClr val="accent2">
                              <a:lumMod val="75000"/>
                            </a:schemeClr>
                          </a:solidFill>
                          <a:latin typeface="Barlow Light" pitchFamily="2" charset="77"/>
                        </a:rPr>
                        <a:t>Zipcode</a:t>
                      </a:r>
                      <a:endParaRPr lang="en-GB" sz="1200" b="1" i="0" dirty="0">
                        <a:solidFill>
                          <a:schemeClr val="accent2">
                            <a:lumMod val="75000"/>
                          </a:schemeClr>
                        </a:solidFill>
                        <a:latin typeface="Barlow Light" pitchFamily="2" charset="77"/>
                      </a:endParaRPr>
                    </a:p>
                  </a:txBody>
                  <a:tcPr marL="90000" marR="90000" marT="0" marB="0" anchor="ctr"/>
                </a:tc>
                <a:tc>
                  <a:txBody>
                    <a:bodyPr/>
                    <a:lstStyle/>
                    <a:p>
                      <a:r>
                        <a:rPr lang="en-GB" sz="1200" b="0" i="0" dirty="0">
                          <a:solidFill>
                            <a:schemeClr val="accent2">
                              <a:lumMod val="75000"/>
                            </a:schemeClr>
                          </a:solidFill>
                          <a:latin typeface="Barlow Light" pitchFamily="2" charset="77"/>
                        </a:rPr>
                        <a:t>98006 (Area C)</a:t>
                      </a:r>
                    </a:p>
                  </a:txBody>
                  <a:tcPr marL="90000" marR="90000" marT="0" marB="0" anchor="ctr"/>
                </a:tc>
                <a:extLst>
                  <a:ext uri="{0D108BD9-81ED-4DB2-BD59-A6C34878D82A}">
                    <a16:rowId xmlns:a16="http://schemas.microsoft.com/office/drawing/2014/main" val="960599713"/>
                  </a:ext>
                </a:extLst>
              </a:tr>
              <a:tr h="227394">
                <a:tc>
                  <a:txBody>
                    <a:bodyPr/>
                    <a:lstStyle/>
                    <a:p>
                      <a:r>
                        <a:rPr lang="en-GB" sz="1200" b="1" i="0" dirty="0">
                          <a:solidFill>
                            <a:schemeClr val="accent2">
                              <a:lumMod val="75000"/>
                            </a:schemeClr>
                          </a:solidFill>
                          <a:latin typeface="Barlow Light" pitchFamily="2" charset="77"/>
                        </a:rPr>
                        <a:t>Build year</a:t>
                      </a:r>
                    </a:p>
                  </a:txBody>
                  <a:tcPr marL="90000" marR="90000" marT="0" marB="0" anchor="ctr"/>
                </a:tc>
                <a:tc>
                  <a:txBody>
                    <a:bodyPr/>
                    <a:lstStyle/>
                    <a:p>
                      <a:r>
                        <a:rPr lang="en-GB" sz="1200" b="0" i="0" dirty="0">
                          <a:solidFill>
                            <a:schemeClr val="accent2">
                              <a:lumMod val="75000"/>
                            </a:schemeClr>
                          </a:solidFill>
                          <a:latin typeface="Barlow Light" pitchFamily="2" charset="77"/>
                        </a:rPr>
                        <a:t>1965</a:t>
                      </a:r>
                    </a:p>
                  </a:txBody>
                  <a:tcPr marL="90000" marR="90000" marT="0" marB="0" anchor="ctr"/>
                </a:tc>
                <a:extLst>
                  <a:ext uri="{0D108BD9-81ED-4DB2-BD59-A6C34878D82A}">
                    <a16:rowId xmlns:a16="http://schemas.microsoft.com/office/drawing/2014/main" val="652119203"/>
                  </a:ext>
                </a:extLst>
              </a:tr>
            </a:tbl>
          </a:graphicData>
        </a:graphic>
      </p:graphicFrame>
      <p:graphicFrame>
        <p:nvGraphicFramePr>
          <p:cNvPr id="8" name="Table 7">
            <a:extLst>
              <a:ext uri="{FF2B5EF4-FFF2-40B4-BE49-F238E27FC236}">
                <a16:creationId xmlns:a16="http://schemas.microsoft.com/office/drawing/2014/main" id="{2C2B3E98-6373-3D40-AC6D-67F74A5B4962}"/>
              </a:ext>
            </a:extLst>
          </p:cNvPr>
          <p:cNvGraphicFramePr>
            <a:graphicFrameLocks noGrp="1"/>
          </p:cNvGraphicFramePr>
          <p:nvPr>
            <p:extLst>
              <p:ext uri="{D42A27DB-BD31-4B8C-83A1-F6EECF244321}">
                <p14:modId xmlns:p14="http://schemas.microsoft.com/office/powerpoint/2010/main" val="1927772548"/>
              </p:ext>
            </p:extLst>
          </p:nvPr>
        </p:nvGraphicFramePr>
        <p:xfrm>
          <a:off x="4661736" y="4964398"/>
          <a:ext cx="2374790" cy="909576"/>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Condition</a:t>
                      </a:r>
                    </a:p>
                  </a:txBody>
                  <a:tcPr marL="90000" marR="90000" marT="0" marB="0" anchor="ctr"/>
                </a:tc>
                <a:tc>
                  <a:txBody>
                    <a:bodyPr/>
                    <a:lstStyle/>
                    <a:p>
                      <a:r>
                        <a:rPr lang="en-GB" sz="1200" b="0" i="0" dirty="0">
                          <a:solidFill>
                            <a:schemeClr val="accent2">
                              <a:lumMod val="75000"/>
                            </a:schemeClr>
                          </a:solidFill>
                          <a:latin typeface="Barlow Light" pitchFamily="2" charset="77"/>
                        </a:rPr>
                        <a:t>5</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Sale date</a:t>
                      </a:r>
                    </a:p>
                  </a:txBody>
                  <a:tcPr marL="90000" marR="90000" marT="0" marB="0" anchor="ctr"/>
                </a:tc>
                <a:tc>
                  <a:txBody>
                    <a:bodyPr/>
                    <a:lstStyle/>
                    <a:p>
                      <a:r>
                        <a:rPr lang="en-GB" sz="1200" b="0" i="0" dirty="0">
                          <a:solidFill>
                            <a:schemeClr val="accent2">
                              <a:lumMod val="75000"/>
                            </a:schemeClr>
                          </a:solidFill>
                          <a:latin typeface="Barlow Light" pitchFamily="2" charset="77"/>
                        </a:rPr>
                        <a:t>August</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Waterside</a:t>
                      </a:r>
                    </a:p>
                  </a:txBody>
                  <a:tcPr marL="90000" marR="90000" marT="0" marB="0" anchor="ctr"/>
                </a:tc>
                <a:tc>
                  <a:txBody>
                    <a:bodyPr/>
                    <a:lstStyle/>
                    <a:p>
                      <a:r>
                        <a:rPr lang="en-GB" sz="1200" b="0" i="0" dirty="0">
                          <a:solidFill>
                            <a:schemeClr val="accent2">
                              <a:lumMod val="75000"/>
                            </a:schemeClr>
                          </a:solidFill>
                          <a:latin typeface="Barlow Light" pitchFamily="2" charset="77"/>
                        </a:rPr>
                        <a:t>No</a:t>
                      </a: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a:solidFill>
                            <a:schemeClr val="accent2">
                              <a:lumMod val="75000"/>
                            </a:schemeClr>
                          </a:solidFill>
                          <a:latin typeface="Barlow Light" pitchFamily="2" charset="77"/>
                        </a:rPr>
                        <a:t>Basement</a:t>
                      </a:r>
                    </a:p>
                  </a:txBody>
                  <a:tcPr marL="90000" marR="90000" marT="0" marB="0" anchor="ctr"/>
                </a:tc>
                <a:tc>
                  <a:txBody>
                    <a:bodyPr/>
                    <a:lstStyle/>
                    <a:p>
                      <a:r>
                        <a:rPr lang="en-GB" sz="1200" b="0" i="0" dirty="0">
                          <a:solidFill>
                            <a:schemeClr val="accent2">
                              <a:lumMod val="75000"/>
                            </a:schemeClr>
                          </a:solidFill>
                          <a:latin typeface="Barlow Light" pitchFamily="2" charset="77"/>
                        </a:rPr>
                        <a:t>Yes</a:t>
                      </a:r>
                    </a:p>
                  </a:txBody>
                  <a:tcPr marL="90000" marR="90000" marT="0" marB="0" anchor="ctr"/>
                </a:tc>
                <a:extLst>
                  <a:ext uri="{0D108BD9-81ED-4DB2-BD59-A6C34878D82A}">
                    <a16:rowId xmlns:a16="http://schemas.microsoft.com/office/drawing/2014/main" val="960599713"/>
                  </a:ext>
                </a:extLst>
              </a:tr>
            </a:tbl>
          </a:graphicData>
        </a:graphic>
      </p:graphicFrame>
      <p:cxnSp>
        <p:nvCxnSpPr>
          <p:cNvPr id="10" name="Straight Connector 9">
            <a:extLst>
              <a:ext uri="{FF2B5EF4-FFF2-40B4-BE49-F238E27FC236}">
                <a16:creationId xmlns:a16="http://schemas.microsoft.com/office/drawing/2014/main" id="{09124B34-6141-D84B-9221-3CD862E96F81}"/>
              </a:ext>
            </a:extLst>
          </p:cNvPr>
          <p:cNvCxnSpPr>
            <a:cxnSpLocks/>
          </p:cNvCxnSpPr>
          <p:nvPr/>
        </p:nvCxnSpPr>
        <p:spPr>
          <a:xfrm>
            <a:off x="7376162" y="940526"/>
            <a:ext cx="0" cy="538189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4BE4128-682E-C549-B09F-0C2B4C73DCE3}"/>
              </a:ext>
            </a:extLst>
          </p:cNvPr>
          <p:cNvSpPr/>
          <p:nvPr/>
        </p:nvSpPr>
        <p:spPr>
          <a:xfrm>
            <a:off x="7715799" y="1048521"/>
            <a:ext cx="4106087" cy="10374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Current property value:</a:t>
            </a:r>
          </a:p>
          <a:p>
            <a:pPr algn="ctr"/>
            <a:r>
              <a:rPr lang="en-GB" sz="2800" b="1" i="1" dirty="0">
                <a:latin typeface="Barlow Light" pitchFamily="2" charset="77"/>
              </a:rPr>
              <a:t>$884,431</a:t>
            </a:r>
            <a:r>
              <a:rPr lang="en-GB" sz="2000" b="1" i="1" dirty="0">
                <a:latin typeface="Barlow Light" pitchFamily="2" charset="77"/>
              </a:rPr>
              <a:t> </a:t>
            </a:r>
          </a:p>
        </p:txBody>
      </p:sp>
      <p:sp>
        <p:nvSpPr>
          <p:cNvPr id="11" name="TextBox 10">
            <a:extLst>
              <a:ext uri="{FF2B5EF4-FFF2-40B4-BE49-F238E27FC236}">
                <a16:creationId xmlns:a16="http://schemas.microsoft.com/office/drawing/2014/main" id="{C037EF5E-3B43-0C47-822D-1194CA7C4C8C}"/>
              </a:ext>
            </a:extLst>
          </p:cNvPr>
          <p:cNvSpPr txBox="1"/>
          <p:nvPr/>
        </p:nvSpPr>
        <p:spPr>
          <a:xfrm>
            <a:off x="7715798" y="2251219"/>
            <a:ext cx="4106087" cy="2589006"/>
          </a:xfrm>
          <a:prstGeom prst="rect">
            <a:avLst/>
          </a:prstGeom>
          <a:noFill/>
        </p:spPr>
        <p:txBody>
          <a:bodyPr wrap="square" rtlCol="0">
            <a:noAutofit/>
          </a:bodyPr>
          <a:lstStyle/>
          <a:p>
            <a:pPr algn="l"/>
            <a:r>
              <a:rPr lang="en-GB" sz="1400" b="1" i="1" dirty="0">
                <a:solidFill>
                  <a:schemeClr val="accent6"/>
                </a:solidFill>
                <a:latin typeface="Barlow Light" pitchFamily="2" charset="77"/>
              </a:rPr>
              <a:t>The case: </a:t>
            </a:r>
            <a:r>
              <a:rPr lang="en-GB" sz="1400" dirty="0">
                <a:solidFill>
                  <a:schemeClr val="accent6"/>
                </a:solidFill>
                <a:latin typeface="Barlow Light" pitchFamily="2" charset="77"/>
              </a:rPr>
              <a:t>The occupants are downsizing, and want to use the money to buy a 2 bedroom house in Duvall</a:t>
            </a:r>
            <a:r>
              <a:rPr lang="en-GB" sz="1400" baseline="30000" dirty="0">
                <a:solidFill>
                  <a:schemeClr val="accent6"/>
                </a:solidFill>
                <a:latin typeface="Barlow Light" pitchFamily="2" charset="77"/>
              </a:rPr>
              <a:t>1</a:t>
            </a:r>
            <a:r>
              <a:rPr lang="en-GB" sz="1400" dirty="0">
                <a:solidFill>
                  <a:schemeClr val="accent6"/>
                </a:solidFill>
                <a:latin typeface="Barlow Light" pitchFamily="2" charset="77"/>
              </a:rPr>
              <a:t>, and use any remaining money to buy a 2 bed house for their daughter in Seattle.</a:t>
            </a:r>
          </a:p>
          <a:p>
            <a:endParaRPr lang="en-GB" sz="1400" dirty="0">
              <a:solidFill>
                <a:schemeClr val="accent6"/>
              </a:solidFill>
              <a:latin typeface="Barlow Light" pitchFamily="2" charset="77"/>
            </a:endParaRPr>
          </a:p>
          <a:p>
            <a:r>
              <a:rPr lang="en-GB" sz="1400" dirty="0">
                <a:solidFill>
                  <a:schemeClr val="accent6"/>
                </a:solidFill>
                <a:latin typeface="Barlow Light" pitchFamily="2" charset="77"/>
              </a:rPr>
              <a:t>They won’t to downgrade on their current condition but can live with grade 8 and no basement. What kind of property could the daughter get?</a:t>
            </a:r>
          </a:p>
          <a:p>
            <a:endParaRPr lang="en-GB" sz="1400" dirty="0">
              <a:solidFill>
                <a:schemeClr val="accent6"/>
              </a:solidFill>
              <a:latin typeface="Barlow Light" pitchFamily="2" charset="77"/>
            </a:endParaRPr>
          </a:p>
          <a:p>
            <a:r>
              <a:rPr lang="en-GB" sz="1600" b="1" dirty="0">
                <a:solidFill>
                  <a:schemeClr val="accent2"/>
                </a:solidFill>
                <a:latin typeface="Barlow Light" pitchFamily="2" charset="77"/>
              </a:rPr>
              <a:t>Estimate Duvall house cost = $580k</a:t>
            </a:r>
          </a:p>
          <a:p>
            <a:r>
              <a:rPr lang="en-GB" sz="1600" b="1" dirty="0">
                <a:solidFill>
                  <a:schemeClr val="accent2"/>
                </a:solidFill>
                <a:latin typeface="Barlow Light" pitchFamily="2" charset="77"/>
              </a:rPr>
              <a:t>Leaving $304k for daughter’s property</a:t>
            </a:r>
          </a:p>
          <a:p>
            <a:endParaRPr lang="en-GB" sz="1600" b="1" dirty="0">
              <a:solidFill>
                <a:schemeClr val="accent2"/>
              </a:solidFill>
              <a:latin typeface="Barlow Light" pitchFamily="2" charset="77"/>
            </a:endParaRPr>
          </a:p>
          <a:p>
            <a:r>
              <a:rPr lang="en-GB" sz="1600" b="1" dirty="0">
                <a:solidFill>
                  <a:schemeClr val="accent2"/>
                </a:solidFill>
                <a:latin typeface="Barlow Light" pitchFamily="2" charset="77"/>
              </a:rPr>
              <a:t>By using the model, we can calculate that $304k will buy a 2 bedroom, 80s/90s property in Seattle, though it will be grade 7, condition 4, and only be 2,400 ft</a:t>
            </a:r>
            <a:r>
              <a:rPr lang="en-GB" sz="1600" b="1" baseline="30000" dirty="0">
                <a:solidFill>
                  <a:schemeClr val="accent2"/>
                </a:solidFill>
                <a:latin typeface="Barlow Light" pitchFamily="2" charset="77"/>
              </a:rPr>
              <a:t>2</a:t>
            </a:r>
            <a:endParaRPr lang="en-GB" sz="1600" b="1" dirty="0">
              <a:solidFill>
                <a:schemeClr val="accent2"/>
              </a:solidFill>
              <a:latin typeface="Barlow Light" pitchFamily="2" charset="77"/>
            </a:endParaRPr>
          </a:p>
        </p:txBody>
      </p:sp>
      <p:sp>
        <p:nvSpPr>
          <p:cNvPr id="2" name="Footer Placeholder 1">
            <a:extLst>
              <a:ext uri="{FF2B5EF4-FFF2-40B4-BE49-F238E27FC236}">
                <a16:creationId xmlns:a16="http://schemas.microsoft.com/office/drawing/2014/main" id="{5E921F87-342F-5440-9EFF-AA7EEBDD54E1}"/>
              </a:ext>
            </a:extLst>
          </p:cNvPr>
          <p:cNvSpPr>
            <a:spLocks noGrp="1"/>
          </p:cNvSpPr>
          <p:nvPr>
            <p:ph type="ftr" sz="quarter" idx="11"/>
          </p:nvPr>
        </p:nvSpPr>
        <p:spPr/>
        <p:txBody>
          <a:bodyPr/>
          <a:lstStyle/>
          <a:p>
            <a:r>
              <a:rPr lang="en-US" dirty="0"/>
              <a:t>1) Average lot size of a 2-bed property in Duvall (zip code 98019)  is 54,480 ft</a:t>
            </a:r>
            <a:r>
              <a:rPr lang="en-US" baseline="30000" dirty="0"/>
              <a:t>2</a:t>
            </a:r>
            <a:endParaRPr lang="en-US" dirty="0"/>
          </a:p>
        </p:txBody>
      </p:sp>
    </p:spTree>
    <p:extLst>
      <p:ext uri="{BB962C8B-B14F-4D97-AF65-F5344CB8AC3E}">
        <p14:creationId xmlns:p14="http://schemas.microsoft.com/office/powerpoint/2010/main" val="1027466631"/>
      </p:ext>
    </p:extLst>
  </p:cSld>
  <p:clrMapOvr>
    <a:masterClrMapping/>
  </p:clrMapOvr>
  <p:transition>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62D40E-3B72-F248-9E88-76F1D187877C}"/>
              </a:ext>
            </a:extLst>
          </p:cNvPr>
          <p:cNvSpPr>
            <a:spLocks noGrp="1"/>
          </p:cNvSpPr>
          <p:nvPr>
            <p:ph type="title"/>
          </p:nvPr>
        </p:nvSpPr>
        <p:spPr/>
        <p:txBody>
          <a:bodyPr/>
          <a:lstStyle/>
          <a:p>
            <a:r>
              <a:rPr lang="en-US" dirty="0"/>
              <a:t>Possible next steps</a:t>
            </a:r>
          </a:p>
        </p:txBody>
      </p:sp>
      <p:sp>
        <p:nvSpPr>
          <p:cNvPr id="4" name="Slide Number Placeholder 3">
            <a:extLst>
              <a:ext uri="{FF2B5EF4-FFF2-40B4-BE49-F238E27FC236}">
                <a16:creationId xmlns:a16="http://schemas.microsoft.com/office/drawing/2014/main" id="{D2BF90C8-EE4C-3646-8E96-ED9E746E1EE7}"/>
              </a:ext>
            </a:extLst>
          </p:cNvPr>
          <p:cNvSpPr>
            <a:spLocks noGrp="1"/>
          </p:cNvSpPr>
          <p:nvPr>
            <p:ph type="sldNum" sz="quarter" idx="12"/>
          </p:nvPr>
        </p:nvSpPr>
        <p:spPr/>
        <p:txBody>
          <a:bodyPr/>
          <a:lstStyle/>
          <a:p>
            <a:fld id="{8E8172A1-F9DC-4C46-BE7C-DD506D7316EF}" type="slidenum">
              <a:rPr lang="en-US" smtClean="0"/>
              <a:pPr/>
              <a:t>8</a:t>
            </a:fld>
            <a:endParaRPr lang="en-US" dirty="0"/>
          </a:p>
        </p:txBody>
      </p:sp>
      <p:pic>
        <p:nvPicPr>
          <p:cNvPr id="9" name="Picture 8">
            <a:extLst>
              <a:ext uri="{FF2B5EF4-FFF2-40B4-BE49-F238E27FC236}">
                <a16:creationId xmlns:a16="http://schemas.microsoft.com/office/drawing/2014/main" id="{B9DA5022-1BC8-7B42-B095-D520358F7532}"/>
              </a:ext>
            </a:extLst>
          </p:cNvPr>
          <p:cNvPicPr>
            <a:picLocks noChangeAspect="1"/>
          </p:cNvPicPr>
          <p:nvPr/>
        </p:nvPicPr>
        <p:blipFill>
          <a:blip r:embed="rId2"/>
          <a:stretch>
            <a:fillRect/>
          </a:stretch>
        </p:blipFill>
        <p:spPr>
          <a:xfrm rot="5400000">
            <a:off x="6824420" y="1506779"/>
            <a:ext cx="6874358" cy="3860800"/>
          </a:xfrm>
          <a:prstGeom prst="rect">
            <a:avLst/>
          </a:prstGeom>
        </p:spPr>
      </p:pic>
      <p:sp>
        <p:nvSpPr>
          <p:cNvPr id="10" name="Rectangle 9">
            <a:extLst>
              <a:ext uri="{FF2B5EF4-FFF2-40B4-BE49-F238E27FC236}">
                <a16:creationId xmlns:a16="http://schemas.microsoft.com/office/drawing/2014/main" id="{C0A11E62-65F7-E448-9605-6CA6AFE77E91}"/>
              </a:ext>
            </a:extLst>
          </p:cNvPr>
          <p:cNvSpPr/>
          <p:nvPr/>
        </p:nvSpPr>
        <p:spPr>
          <a:xfrm>
            <a:off x="7914928" y="0"/>
            <a:ext cx="3297901"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A4180CC-B588-D54C-9813-1B6DB4709923}"/>
              </a:ext>
            </a:extLst>
          </p:cNvPr>
          <p:cNvSpPr>
            <a:spLocks noGrp="1"/>
          </p:cNvSpPr>
          <p:nvPr>
            <p:ph idx="1"/>
          </p:nvPr>
        </p:nvSpPr>
        <p:spPr>
          <a:xfrm>
            <a:off x="1815086" y="1039660"/>
            <a:ext cx="6516113" cy="5137303"/>
          </a:xfrm>
        </p:spPr>
        <p:txBody>
          <a:bodyPr/>
          <a:lstStyle/>
          <a:p>
            <a:pPr marL="0" indent="0">
              <a:buNone/>
            </a:pPr>
            <a:r>
              <a:rPr lang="en-US" dirty="0"/>
              <a:t>To further improve the model, there are other things that could be investigated:</a:t>
            </a:r>
          </a:p>
          <a:p>
            <a:pPr lvl="1"/>
            <a:r>
              <a:rPr lang="en-US" dirty="0"/>
              <a:t>Create more versions of the dataset, using different decisions and assumptions during the initial data munging</a:t>
            </a:r>
          </a:p>
          <a:p>
            <a:pPr lvl="1"/>
            <a:r>
              <a:rPr lang="en-US" dirty="0"/>
              <a:t>Calculated more KPIs from existing dataset in order to identify more outliers</a:t>
            </a:r>
          </a:p>
          <a:p>
            <a:pPr lvl="1"/>
            <a:r>
              <a:rPr lang="en-US" dirty="0"/>
              <a:t>Use more granular zip code sorting</a:t>
            </a:r>
          </a:p>
          <a:p>
            <a:pPr lvl="1"/>
            <a:r>
              <a:rPr lang="en-US" dirty="0"/>
              <a:t>Go beyond linear regression, and investigate non-parametric models to improve predictive capabilities</a:t>
            </a:r>
          </a:p>
          <a:p>
            <a:endParaRPr lang="en-US" dirty="0"/>
          </a:p>
        </p:txBody>
      </p:sp>
      <p:sp>
        <p:nvSpPr>
          <p:cNvPr id="11" name="TextBox 10">
            <a:extLst>
              <a:ext uri="{FF2B5EF4-FFF2-40B4-BE49-F238E27FC236}">
                <a16:creationId xmlns:a16="http://schemas.microsoft.com/office/drawing/2014/main" id="{9E18B57F-F4C0-944A-88F5-5C8F052A86CB}"/>
              </a:ext>
            </a:extLst>
          </p:cNvPr>
          <p:cNvSpPr txBox="1"/>
          <p:nvPr/>
        </p:nvSpPr>
        <p:spPr>
          <a:xfrm>
            <a:off x="13540902" y="272374"/>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74646950"/>
      </p:ext>
    </p:extLst>
  </p:cSld>
  <p:clrMapOvr>
    <a:masterClrMapping/>
  </p:clrMapOvr>
  <p:transition>
    <p:cover dir="u"/>
  </p:transition>
</p:sld>
</file>

<file path=ppt/theme/theme1.xml><?xml version="1.0" encoding="utf-8"?>
<a:theme xmlns:a="http://schemas.openxmlformats.org/drawingml/2006/main" name="Office Theme">
  <a:themeElements>
    <a:clrScheme name="CalBal91 1">
      <a:dk1>
        <a:srgbClr val="000000"/>
      </a:dk1>
      <a:lt1>
        <a:srgbClr val="FFFFFF"/>
      </a:lt1>
      <a:dk2>
        <a:srgbClr val="F5B14C"/>
      </a:dk2>
      <a:lt2>
        <a:srgbClr val="E7E6E6"/>
      </a:lt2>
      <a:accent1>
        <a:srgbClr val="2CBDFE"/>
      </a:accent1>
      <a:accent2>
        <a:srgbClr val="47DBCD"/>
      </a:accent2>
      <a:accent3>
        <a:srgbClr val="F3A0F2"/>
      </a:accent3>
      <a:accent4>
        <a:srgbClr val="9D2EC5"/>
      </a:accent4>
      <a:accent5>
        <a:srgbClr val="661D98"/>
      </a:accent5>
      <a:accent6>
        <a:srgbClr val="888888"/>
      </a:accent6>
      <a:hlink>
        <a:srgbClr val="F5B14C"/>
      </a:hlink>
      <a:folHlink>
        <a:srgbClr val="6C41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200" dirty="0" smtClean="0">
            <a:solidFill>
              <a:schemeClr val="accent6"/>
            </a:solidFill>
            <a:latin typeface="Barlow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7DC9724-6F8D-1048-A8E1-77F5437EDD1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0E3B478-76CF-9D49-A098-470625E813B3}">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2500</TotalTime>
  <Words>1714</Words>
  <Application>Microsoft Macintosh PowerPoint</Application>
  <PresentationFormat>Widescreen</PresentationFormat>
  <Paragraphs>241</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Meiryo</vt:lpstr>
      <vt:lpstr>Arial</vt:lpstr>
      <vt:lpstr>Barlow</vt:lpstr>
      <vt:lpstr>Barlow ExtraLight</vt:lpstr>
      <vt:lpstr>Barlow Light</vt:lpstr>
      <vt:lpstr>Barlow SemiBold</vt:lpstr>
      <vt:lpstr>Calibri</vt:lpstr>
      <vt:lpstr>Franklin Gothic Book</vt:lpstr>
      <vt:lpstr>System Font Regular</vt:lpstr>
      <vt:lpstr>Office Theme</vt:lpstr>
      <vt:lpstr>Section 1 Project</vt:lpstr>
      <vt:lpstr>Executive summary</vt:lpstr>
      <vt:lpstr>The business case</vt:lpstr>
      <vt:lpstr>What the model does and doesn’t do</vt:lpstr>
      <vt:lpstr>How the model works</vt:lpstr>
      <vt:lpstr>The model in action 1 – Normandy Park Waterfront</vt:lpstr>
      <vt:lpstr>The model in action 2 – Vashon Island Cabin</vt:lpstr>
      <vt:lpstr>The model in action 3 – Belleview Family Home</vt:lpstr>
      <vt:lpstr>Possible next steps</vt:lpstr>
      <vt:lpstr>Thank you for your time</vt:lpstr>
      <vt:lpstr>Full equation for model, and analysis of model fit</vt:lpstr>
      <vt:lpstr>Map of King County, with areas demarcated</vt:lpstr>
      <vt:lpstr>Additional analysis – seasonal effect on house sales</vt:lpstr>
      <vt:lpstr>Additional analysis – 15 nearest neighbours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Ballard</dc:creator>
  <cp:lastModifiedBy>Callum Ballard</cp:lastModifiedBy>
  <cp:revision>95</cp:revision>
  <dcterms:created xsi:type="dcterms:W3CDTF">2019-05-29T16:03:49Z</dcterms:created>
  <dcterms:modified xsi:type="dcterms:W3CDTF">2019-06-23T12:59:24Z</dcterms:modified>
</cp:coreProperties>
</file>